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4151" r:id="rId1"/>
  </p:sldMasterIdLst>
  <p:notesMasterIdLst>
    <p:notesMasterId r:id="rId34"/>
  </p:notesMasterIdLst>
  <p:handoutMasterIdLst>
    <p:handoutMasterId r:id="rId35"/>
  </p:handoutMasterIdLst>
  <p:sldIdLst>
    <p:sldId id="443" r:id="rId2"/>
    <p:sldId id="481" r:id="rId3"/>
    <p:sldId id="555" r:id="rId4"/>
    <p:sldId id="587" r:id="rId5"/>
    <p:sldId id="535" r:id="rId6"/>
    <p:sldId id="588" r:id="rId7"/>
    <p:sldId id="565" r:id="rId8"/>
    <p:sldId id="566" r:id="rId9"/>
    <p:sldId id="568" r:id="rId10"/>
    <p:sldId id="557" r:id="rId11"/>
    <p:sldId id="589" r:id="rId12"/>
    <p:sldId id="591" r:id="rId13"/>
    <p:sldId id="592" r:id="rId14"/>
    <p:sldId id="593" r:id="rId15"/>
    <p:sldId id="594" r:id="rId16"/>
    <p:sldId id="600" r:id="rId17"/>
    <p:sldId id="595" r:id="rId18"/>
    <p:sldId id="596" r:id="rId19"/>
    <p:sldId id="597" r:id="rId20"/>
    <p:sldId id="601" r:id="rId21"/>
    <p:sldId id="578" r:id="rId22"/>
    <p:sldId id="580" r:id="rId23"/>
    <p:sldId id="579" r:id="rId24"/>
    <p:sldId id="584" r:id="rId25"/>
    <p:sldId id="581" r:id="rId26"/>
    <p:sldId id="582" r:id="rId27"/>
    <p:sldId id="583" r:id="rId28"/>
    <p:sldId id="538" r:id="rId29"/>
    <p:sldId id="532" r:id="rId30"/>
    <p:sldId id="573" r:id="rId31"/>
    <p:sldId id="606" r:id="rId32"/>
    <p:sldId id="530" r:id="rId33"/>
  </p:sldIdLst>
  <p:sldSz cx="9906000" cy="6858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厚生労働省ネットワークシステム2"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FF99CC"/>
    <a:srgbClr val="C16FB5"/>
    <a:srgbClr val="DDE4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929F9F4-4A8F-4326-A1B4-22849713DDAB}" styleName="濃色スタイル 1 - アクセント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86470" autoAdjust="0"/>
  </p:normalViewPr>
  <p:slideViewPr>
    <p:cSldViewPr>
      <p:cViewPr varScale="1">
        <p:scale>
          <a:sx n="126" d="100"/>
          <a:sy n="126" d="100"/>
        </p:scale>
        <p:origin x="642" y="144"/>
      </p:cViewPr>
      <p:guideLst>
        <p:guide orient="horz" pos="2160"/>
        <p:guide pos="3120"/>
      </p:guideLst>
    </p:cSldViewPr>
  </p:slideViewPr>
  <p:outlineViewPr>
    <p:cViewPr>
      <p:scale>
        <a:sx n="33" d="100"/>
        <a:sy n="33" d="100"/>
      </p:scale>
      <p:origin x="0" y="-552"/>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6" d="100"/>
          <a:sy n="76" d="100"/>
        </p:scale>
        <p:origin x="218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39" y="0"/>
            <a:ext cx="2949575" cy="496888"/>
          </a:xfrm>
          <a:prstGeom prst="rect">
            <a:avLst/>
          </a:prstGeom>
        </p:spPr>
        <p:txBody>
          <a:bodyPr vert="horz" lIns="91440" tIns="45720" rIns="91440" bIns="45720" rtlCol="0"/>
          <a:lstStyle>
            <a:lvl1pPr algn="r">
              <a:defRPr sz="1200"/>
            </a:lvl1pPr>
          </a:lstStyle>
          <a:p>
            <a:fld id="{15B2382F-C5B0-4A31-A4FB-DE726EEAB166}" type="datetimeFigureOut">
              <a:rPr kumimoji="1" lang="ja-JP" altLang="en-US" smtClean="0"/>
              <a:t>2026/7/14</a:t>
            </a:fld>
            <a:endParaRPr kumimoji="1" lang="ja-JP" altLang="en-US"/>
          </a:p>
        </p:txBody>
      </p:sp>
      <p:sp>
        <p:nvSpPr>
          <p:cNvPr id="4" name="フッター プレースホルダー 3"/>
          <p:cNvSpPr>
            <a:spLocks noGrp="1"/>
          </p:cNvSpPr>
          <p:nvPr>
            <p:ph type="ftr" sz="quarter" idx="2"/>
          </p:nvPr>
        </p:nvSpPr>
        <p:spPr>
          <a:xfrm>
            <a:off x="1" y="9440865"/>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39" y="9440865"/>
            <a:ext cx="2949575" cy="496887"/>
          </a:xfrm>
          <a:prstGeom prst="rect">
            <a:avLst/>
          </a:prstGeom>
        </p:spPr>
        <p:txBody>
          <a:bodyPr vert="horz" lIns="91440" tIns="45720" rIns="91440" bIns="45720" rtlCol="0" anchor="b"/>
          <a:lstStyle>
            <a:lvl1pPr algn="r">
              <a:defRPr sz="1200"/>
            </a:lvl1pPr>
          </a:lstStyle>
          <a:p>
            <a:fld id="{5EEA099B-ABD3-4204-BFD0-6C7E1BCE1B82}" type="slidenum">
              <a:rPr kumimoji="1" lang="ja-JP" altLang="en-US" smtClean="0"/>
              <a:t>‹#›</a:t>
            </a:fld>
            <a:endParaRPr kumimoji="1" lang="ja-JP" altLang="en-US"/>
          </a:p>
        </p:txBody>
      </p:sp>
    </p:spTree>
    <p:extLst>
      <p:ext uri="{BB962C8B-B14F-4D97-AF65-F5344CB8AC3E}">
        <p14:creationId xmlns:p14="http://schemas.microsoft.com/office/powerpoint/2010/main" val="361895592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9" y="0"/>
            <a:ext cx="2949575" cy="496888"/>
          </a:xfrm>
          <a:prstGeom prst="rect">
            <a:avLst/>
          </a:prstGeom>
        </p:spPr>
        <p:txBody>
          <a:bodyPr vert="horz" lIns="91440" tIns="45720" rIns="91440" bIns="45720" rtlCol="0"/>
          <a:lstStyle>
            <a:lvl1pPr algn="r">
              <a:defRPr sz="1200"/>
            </a:lvl1pPr>
          </a:lstStyle>
          <a:p>
            <a:fld id="{59481176-0BCF-4399-80DA-DFA26566762C}" type="datetimeFigureOut">
              <a:rPr kumimoji="1" lang="ja-JP" altLang="en-US" smtClean="0"/>
              <a:t>2026/7/14</a:t>
            </a:fld>
            <a:endParaRPr kumimoji="1" lang="ja-JP" altLang="en-US"/>
          </a:p>
        </p:txBody>
      </p:sp>
      <p:sp>
        <p:nvSpPr>
          <p:cNvPr id="4" name="スライド イメージ プレースホルダー 3"/>
          <p:cNvSpPr>
            <a:spLocks noGrp="1" noRot="1" noChangeAspect="1"/>
          </p:cNvSpPr>
          <p:nvPr>
            <p:ph type="sldImg" idx="2"/>
          </p:nvPr>
        </p:nvSpPr>
        <p:spPr>
          <a:xfrm>
            <a:off x="712788" y="746125"/>
            <a:ext cx="5381625"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9" y="4721226"/>
            <a:ext cx="5445125" cy="4471988"/>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40865"/>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9" y="9440865"/>
            <a:ext cx="2949575" cy="496887"/>
          </a:xfrm>
          <a:prstGeom prst="rect">
            <a:avLst/>
          </a:prstGeom>
        </p:spPr>
        <p:txBody>
          <a:bodyPr vert="horz" lIns="91440" tIns="45720" rIns="91440" bIns="45720" rtlCol="0" anchor="b"/>
          <a:lstStyle>
            <a:lvl1pPr algn="r">
              <a:defRPr sz="1200"/>
            </a:lvl1pPr>
          </a:lstStyle>
          <a:p>
            <a:fld id="{3360A99E-FF2C-49ED-8E70-B93D9D60141E}" type="slidenum">
              <a:rPr kumimoji="1" lang="ja-JP" altLang="en-US" smtClean="0"/>
              <a:t>‹#›</a:t>
            </a:fld>
            <a:endParaRPr kumimoji="1" lang="ja-JP" altLang="en-US"/>
          </a:p>
        </p:txBody>
      </p:sp>
    </p:spTree>
    <p:extLst>
      <p:ext uri="{BB962C8B-B14F-4D97-AF65-F5344CB8AC3E}">
        <p14:creationId xmlns:p14="http://schemas.microsoft.com/office/powerpoint/2010/main" val="160905387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712788" y="746125"/>
            <a:ext cx="5381625" cy="3725863"/>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360A99E-FF2C-49ED-8E70-B93D9D60141E}" type="slidenum">
              <a:rPr kumimoji="1" lang="ja-JP" altLang="en-US" smtClean="0"/>
              <a:t>0</a:t>
            </a:fld>
            <a:endParaRPr kumimoji="1" lang="ja-JP" altLang="en-US" dirty="0"/>
          </a:p>
        </p:txBody>
      </p:sp>
    </p:spTree>
    <p:extLst>
      <p:ext uri="{BB962C8B-B14F-4D97-AF65-F5344CB8AC3E}">
        <p14:creationId xmlns:p14="http://schemas.microsoft.com/office/powerpoint/2010/main" val="947970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360A99E-FF2C-49ED-8E70-B93D9D60141E}" type="slidenum">
              <a:rPr kumimoji="1" lang="ja-JP" altLang="en-US" smtClean="0"/>
              <a:t>1</a:t>
            </a:fld>
            <a:endParaRPr kumimoji="1" lang="ja-JP" altLang="en-US" dirty="0"/>
          </a:p>
        </p:txBody>
      </p:sp>
    </p:spTree>
    <p:extLst>
      <p:ext uri="{BB962C8B-B14F-4D97-AF65-F5344CB8AC3E}">
        <p14:creationId xmlns:p14="http://schemas.microsoft.com/office/powerpoint/2010/main" val="2245132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360A99E-FF2C-49ED-8E70-B93D9D60141E}" type="slidenum">
              <a:rPr kumimoji="1" lang="ja-JP" altLang="en-US" smtClean="0"/>
              <a:t>4</a:t>
            </a:fld>
            <a:endParaRPr kumimoji="1" lang="ja-JP" altLang="en-US"/>
          </a:p>
        </p:txBody>
      </p:sp>
    </p:spTree>
    <p:extLst>
      <p:ext uri="{BB962C8B-B14F-4D97-AF65-F5344CB8AC3E}">
        <p14:creationId xmlns:p14="http://schemas.microsoft.com/office/powerpoint/2010/main" val="3204001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360A99E-FF2C-49ED-8E70-B93D9D60141E}" type="slidenum">
              <a:rPr kumimoji="1" lang="ja-JP" altLang="en-US" smtClean="0"/>
              <a:t>5</a:t>
            </a:fld>
            <a:endParaRPr kumimoji="1" lang="ja-JP" altLang="en-US"/>
          </a:p>
        </p:txBody>
      </p:sp>
    </p:spTree>
    <p:extLst>
      <p:ext uri="{BB962C8B-B14F-4D97-AF65-F5344CB8AC3E}">
        <p14:creationId xmlns:p14="http://schemas.microsoft.com/office/powerpoint/2010/main" val="57283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p:spPr>
        <p:txBody>
          <a:bodyPr anchor="b"/>
          <a:lstStyle>
            <a:lvl1pPr algn="ctr">
              <a:defRPr sz="4875"/>
            </a:lvl1pPr>
          </a:lstStyle>
          <a:p>
            <a:r>
              <a:rPr kumimoji="1" lang="ja-JP" altLang="en-US"/>
              <a:t>マスター タイトルの書式設定</a:t>
            </a:r>
          </a:p>
        </p:txBody>
      </p:sp>
      <p:sp>
        <p:nvSpPr>
          <p:cNvPr id="3" name="サブタイトル 2"/>
          <p:cNvSpPr>
            <a:spLocks noGrp="1"/>
          </p:cNvSpPr>
          <p:nvPr>
            <p:ph type="subTitle" idx="1"/>
          </p:nvPr>
        </p:nvSpPr>
        <p:spPr>
          <a:xfrm>
            <a:off x="1238250" y="3602038"/>
            <a:ext cx="74295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9021F9F9-4928-4007-BB00-969049482045}" type="datetime1">
              <a:rPr kumimoji="1" lang="ja-JP" altLang="en-US" smtClean="0"/>
              <a:t>2026/7/14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24131033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B07A9D9-EF2C-413F-A417-5DD67AE98BD6}" type="datetime1">
              <a:rPr kumimoji="1" lang="ja-JP" altLang="en-US" smtClean="0"/>
              <a:t>2026/7/14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2792406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088981" y="365125"/>
            <a:ext cx="2135981"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81037" y="365125"/>
            <a:ext cx="6284119"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9ED2692-A796-4E11-8599-7A0FA4A13BFD}" type="datetime1">
              <a:rPr kumimoji="1" lang="ja-JP" altLang="en-US" smtClean="0"/>
              <a:t>2026/7/14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18396498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基本】">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900000" cy="540000"/>
          </a:xfrm>
          <a:noFill/>
        </p:spPr>
        <p:txBody>
          <a:bodyPr lIns="36000" tIns="108000" rIns="36000" bIns="0">
            <a:normAutofit/>
          </a:bodyPr>
          <a:lstStyle>
            <a:lvl1pPr algn="ctr">
              <a:defRPr sz="2400" b="1" spc="-30" baseline="0">
                <a:latin typeface="メイリオ" panose="020B0604030504040204" pitchFamily="50" charset="-128"/>
                <a:ea typeface="メイリオ" panose="020B0604030504040204" pitchFamily="50" charset="-128"/>
              </a:defRPr>
            </a:lvl1pPr>
          </a:lstStyle>
          <a:p>
            <a:r>
              <a:rPr kumimoji="1" lang="ja-JP" altLang="en-US" dirty="0"/>
              <a:t>マスター タイトルの書式設定</a:t>
            </a:r>
          </a:p>
        </p:txBody>
      </p:sp>
      <p:sp>
        <p:nvSpPr>
          <p:cNvPr id="5" name="スライド番号プレースホルダー 4"/>
          <p:cNvSpPr>
            <a:spLocks noGrp="1"/>
          </p:cNvSpPr>
          <p:nvPr>
            <p:ph type="sldNum" sz="quarter" idx="12"/>
          </p:nvPr>
        </p:nvSpPr>
        <p:spPr>
          <a:xfrm>
            <a:off x="9530770" y="6453551"/>
            <a:ext cx="360000" cy="360000"/>
          </a:xfrm>
          <a:solidFill>
            <a:schemeClr val="tx1">
              <a:lumMod val="65000"/>
              <a:lumOff val="35000"/>
            </a:schemeClr>
          </a:solidFill>
        </p:spPr>
        <p:txBody>
          <a:bodyPr wrap="none" lIns="0" tIns="72000" rIns="0" bIns="36000">
            <a:noAutofit/>
          </a:bodyPr>
          <a:lstStyle>
            <a:lvl1pPr algn="ctr">
              <a:defRPr sz="1200" b="0">
                <a:solidFill>
                  <a:schemeClr val="bg1"/>
                </a:solidFill>
                <a:effectLst/>
                <a:latin typeface="メイリオ" panose="020B0604030504040204" pitchFamily="50" charset="-128"/>
                <a:ea typeface="メイリオ" panose="020B0604030504040204" pitchFamily="50" charset="-128"/>
              </a:defRPr>
            </a:lvl1pPr>
          </a:lstStyle>
          <a:p>
            <a:fld id="{9E2A29CB-BA86-48A6-80E1-CB8750A963B5}" type="slidenum">
              <a:rPr lang="ja-JP" altLang="en-US" smtClean="0"/>
              <a:pPr/>
              <a:t>‹#›</a:t>
            </a:fld>
            <a:endParaRPr lang="ja-JP" altLang="en-US" dirty="0"/>
          </a:p>
        </p:txBody>
      </p:sp>
      <p:sp>
        <p:nvSpPr>
          <p:cNvPr id="6" name="正方形/長方形 5"/>
          <p:cNvSpPr/>
          <p:nvPr userDrawn="1"/>
        </p:nvSpPr>
        <p:spPr>
          <a:xfrm>
            <a:off x="0" y="540000"/>
            <a:ext cx="9900000" cy="36000"/>
          </a:xfrm>
          <a:prstGeom prst="rect">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800"/>
          </a:p>
        </p:txBody>
      </p:sp>
      <p:sp>
        <p:nvSpPr>
          <p:cNvPr id="10" name="テキスト プレースホルダー 9"/>
          <p:cNvSpPr>
            <a:spLocks noGrp="1"/>
          </p:cNvSpPr>
          <p:nvPr>
            <p:ph type="body" sz="quarter" idx="13"/>
          </p:nvPr>
        </p:nvSpPr>
        <p:spPr>
          <a:xfrm>
            <a:off x="21000" y="620714"/>
            <a:ext cx="9864000" cy="766089"/>
          </a:xfrm>
          <a:ln w="6350">
            <a:solidFill>
              <a:schemeClr val="tx1">
                <a:lumMod val="50000"/>
                <a:lumOff val="50000"/>
              </a:schemeClr>
            </a:solidFill>
          </a:ln>
        </p:spPr>
        <p:txBody>
          <a:bodyPr lIns="108000" tIns="108000" rIns="36000" bIns="36000">
            <a:spAutoFit/>
          </a:bodyPr>
          <a:lstStyle>
            <a:lvl1pPr marL="180005" indent="-180005">
              <a:buClr>
                <a:srgbClr val="0066CC"/>
              </a:buClr>
              <a:buFont typeface="Wingdings" panose="05000000000000000000" pitchFamily="2" charset="2"/>
              <a:buChar char="l"/>
              <a:defRPr sz="1600" spc="-20" baseline="0">
                <a:latin typeface="Segoe UI" panose="020B0502040204020203" pitchFamily="34" charset="0"/>
                <a:ea typeface="メイリオ" panose="020B0604030504040204" pitchFamily="50" charset="-128"/>
              </a:defRPr>
            </a:lvl1pPr>
            <a:lvl2pPr>
              <a:defRPr sz="1600">
                <a:solidFill>
                  <a:schemeClr val="tx1"/>
                </a:solidFill>
                <a:latin typeface="メイリオ" panose="020B0604030504040204" pitchFamily="50" charset="-128"/>
                <a:ea typeface="メイリオ" panose="020B0604030504040204" pitchFamily="50" charset="-128"/>
              </a:defRPr>
            </a:lvl2pPr>
          </a:lstStyle>
          <a:p>
            <a:pPr lvl="0"/>
            <a:r>
              <a:rPr kumimoji="1" lang="ja-JP" altLang="en-US" dirty="0"/>
              <a:t>マスター テキストの書式設定</a:t>
            </a:r>
            <a:endParaRPr kumimoji="1" lang="en-US" altLang="ja-JP" dirty="0"/>
          </a:p>
          <a:p>
            <a:pPr lvl="1"/>
            <a:endParaRPr kumimoji="1" lang="ja-JP" altLang="en-US" dirty="0"/>
          </a:p>
        </p:txBody>
      </p:sp>
      <p:sp>
        <p:nvSpPr>
          <p:cNvPr id="8" name="テキスト プレースホルダー 7"/>
          <p:cNvSpPr>
            <a:spLocks noGrp="1"/>
          </p:cNvSpPr>
          <p:nvPr>
            <p:ph type="body" sz="quarter" idx="14"/>
          </p:nvPr>
        </p:nvSpPr>
        <p:spPr>
          <a:xfrm>
            <a:off x="36156" y="6453189"/>
            <a:ext cx="9432000" cy="153888"/>
          </a:xfrm>
        </p:spPr>
        <p:txBody>
          <a:bodyPr lIns="36000" tIns="0" rIns="0" bIns="0">
            <a:spAutoFit/>
          </a:bodyPr>
          <a:lstStyle>
            <a:lvl1pPr marL="0" indent="0">
              <a:buFontTx/>
              <a:buNone/>
              <a:defRPr sz="1000" spc="-20" baseline="0">
                <a:latin typeface="メイリオ" panose="020B0604030504040204" pitchFamily="50" charset="-128"/>
                <a:ea typeface="メイリオ" panose="020B0604030504040204" pitchFamily="50" charset="-128"/>
              </a:defRPr>
            </a:lvl1pPr>
          </a:lstStyle>
          <a:p>
            <a:pPr lvl="0"/>
            <a:r>
              <a:rPr kumimoji="1" lang="ja-JP" altLang="en-US" dirty="0"/>
              <a:t>マスター テキストの書式設定</a:t>
            </a:r>
          </a:p>
        </p:txBody>
      </p:sp>
    </p:spTree>
    <p:extLst>
      <p:ext uri="{BB962C8B-B14F-4D97-AF65-F5344CB8AC3E}">
        <p14:creationId xmlns:p14="http://schemas.microsoft.com/office/powerpoint/2010/main" val="3278614462"/>
      </p:ext>
    </p:extLst>
  </p:cSld>
  <p:clrMapOvr>
    <a:masterClrMapping/>
  </p:clrMapOvr>
  <p:extLst>
    <p:ext uri="{DCECCB84-F9BA-43D5-87BE-67443E8EF086}">
      <p15:sldGuideLst xmlns:p15="http://schemas.microsoft.com/office/powerpoint/2012/main">
        <p15:guide id="1" orient="horz" pos="4292">
          <p15:clr>
            <a:srgbClr val="FBAE40"/>
          </p15:clr>
        </p15:guide>
        <p15:guide id="2" pos="6227">
          <p15:clr>
            <a:srgbClr val="FBAE40"/>
          </p15:clr>
        </p15:guide>
        <p15:guide id="3" orient="horz" pos="2160">
          <p15:clr>
            <a:srgbClr val="FBAE40"/>
          </p15:clr>
        </p15:guide>
        <p15:guide id="4" pos="3120">
          <p15:clr>
            <a:srgbClr val="FBAE40"/>
          </p15:clr>
        </p15:guide>
        <p15:guide id="5" pos="13">
          <p15:clr>
            <a:srgbClr val="FBAE40"/>
          </p15:clr>
        </p15:guide>
        <p15:guide id="6" orient="horz" pos="406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ロゴ無し-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dirty="0"/>
          </a:p>
        </p:txBody>
      </p:sp>
      <p:sp>
        <p:nvSpPr>
          <p:cNvPr id="6"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3027"/>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dirty="0">
              <a:solidFill>
                <a:schemeClr val="bg1"/>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dirty="0">
              <a:solidFill>
                <a:schemeClr val="bg1"/>
              </a:solidFill>
              <a:latin typeface="Meiryo" panose="020B0604030504040204" pitchFamily="34" charset="-128"/>
              <a:ea typeface="Meiryo" panose="020B0604030504040204" pitchFamily="34" charset="-128"/>
            </a:endParaRPr>
          </a:p>
        </p:txBody>
      </p:sp>
      <p:sp>
        <p:nvSpPr>
          <p:cNvPr id="8"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dirty="0"/>
          </a:p>
        </p:txBody>
      </p:sp>
      <p:sp>
        <p:nvSpPr>
          <p:cNvPr id="9"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dirty="0"/>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dirty="0"/>
          </a:p>
        </p:txBody>
      </p:sp>
      <p:sp>
        <p:nvSpPr>
          <p:cNvPr id="12"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2090599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FFBF381-DF10-4004-80DA-EC2323F38852}" type="datetime1">
              <a:rPr kumimoji="1" lang="ja-JP" altLang="en-US" smtClean="0"/>
              <a:t>2026/7/14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3526554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5878" y="1709739"/>
            <a:ext cx="8543925" cy="2852737"/>
          </a:xfrm>
        </p:spPr>
        <p:txBody>
          <a:bodyPr anchor="b"/>
          <a:lstStyle>
            <a:lvl1pPr>
              <a:defRPr sz="4875"/>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75878" y="4589464"/>
            <a:ext cx="8543925" cy="1500187"/>
          </a:xfrm>
        </p:spPr>
        <p:txBody>
          <a:bodyPr/>
          <a:lstStyle>
            <a:lvl1pPr marL="0" indent="0">
              <a:buNone/>
              <a:defRPr sz="1950">
                <a:solidFill>
                  <a:schemeClr val="tx1">
                    <a:tint val="75000"/>
                  </a:schemeClr>
                </a:solidFill>
              </a:defRPr>
            </a:lvl1pPr>
            <a:lvl2pPr marL="371475" indent="0">
              <a:buNone/>
              <a:defRPr sz="1625">
                <a:solidFill>
                  <a:schemeClr val="tx1">
                    <a:tint val="75000"/>
                  </a:schemeClr>
                </a:solidFill>
              </a:defRPr>
            </a:lvl2pPr>
            <a:lvl3pPr marL="742950" indent="0">
              <a:buNone/>
              <a:defRPr sz="1463">
                <a:solidFill>
                  <a:schemeClr val="tx1">
                    <a:tint val="75000"/>
                  </a:schemeClr>
                </a:solidFill>
              </a:defRPr>
            </a:lvl3pPr>
            <a:lvl4pPr marL="1114425" indent="0">
              <a:buNone/>
              <a:defRPr sz="1300">
                <a:solidFill>
                  <a:schemeClr val="tx1">
                    <a:tint val="75000"/>
                  </a:schemeClr>
                </a:solidFill>
              </a:defRPr>
            </a:lvl4pPr>
            <a:lvl5pPr marL="1485900" indent="0">
              <a:buNone/>
              <a:defRPr sz="1300">
                <a:solidFill>
                  <a:schemeClr val="tx1">
                    <a:tint val="75000"/>
                  </a:schemeClr>
                </a:solidFill>
              </a:defRPr>
            </a:lvl5pPr>
            <a:lvl6pPr marL="1857375" indent="0">
              <a:buNone/>
              <a:defRPr sz="1300">
                <a:solidFill>
                  <a:schemeClr val="tx1">
                    <a:tint val="75000"/>
                  </a:schemeClr>
                </a:solidFill>
              </a:defRPr>
            </a:lvl6pPr>
            <a:lvl7pPr marL="2228850" indent="0">
              <a:buNone/>
              <a:defRPr sz="1300">
                <a:solidFill>
                  <a:schemeClr val="tx1">
                    <a:tint val="75000"/>
                  </a:schemeClr>
                </a:solidFill>
              </a:defRPr>
            </a:lvl7pPr>
            <a:lvl8pPr marL="2600325" indent="0">
              <a:buNone/>
              <a:defRPr sz="1300">
                <a:solidFill>
                  <a:schemeClr val="tx1">
                    <a:tint val="75000"/>
                  </a:schemeClr>
                </a:solidFill>
              </a:defRPr>
            </a:lvl8pPr>
            <a:lvl9pPr marL="2971800" indent="0">
              <a:buNone/>
              <a:defRPr sz="13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3D0E2DE2-49A1-4931-9822-CB671B4F5BC7}" type="datetime1">
              <a:rPr kumimoji="1" lang="ja-JP" altLang="en-US" smtClean="0"/>
              <a:t>2026/7/14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3786154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81038" y="1825625"/>
            <a:ext cx="42100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5014913" y="1825625"/>
            <a:ext cx="42100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93C91A8E-5085-4139-9899-0F682DBC0227}" type="datetime1">
              <a:rPr kumimoji="1" lang="ja-JP" altLang="en-US" smtClean="0"/>
              <a:t>2026/7/14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1641858264"/>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82328" y="365126"/>
            <a:ext cx="8543925"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82328" y="1681163"/>
            <a:ext cx="4190702"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82328" y="2505075"/>
            <a:ext cx="4190702"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5014913" y="1681163"/>
            <a:ext cx="4211340" cy="823912"/>
          </a:xfrm>
        </p:spPr>
        <p:txBody>
          <a:bodyPr anchor="b"/>
          <a:lstStyle>
            <a:lvl1pPr marL="0" indent="0">
              <a:buNone/>
              <a:defRPr sz="1950" b="1"/>
            </a:lvl1pPr>
            <a:lvl2pPr marL="371475" indent="0">
              <a:buNone/>
              <a:defRPr sz="1625" b="1"/>
            </a:lvl2pPr>
            <a:lvl3pPr marL="742950" indent="0">
              <a:buNone/>
              <a:defRPr sz="1463" b="1"/>
            </a:lvl3pPr>
            <a:lvl4pPr marL="1114425" indent="0">
              <a:buNone/>
              <a:defRPr sz="1300" b="1"/>
            </a:lvl4pPr>
            <a:lvl5pPr marL="1485900" indent="0">
              <a:buNone/>
              <a:defRPr sz="1300" b="1"/>
            </a:lvl5pPr>
            <a:lvl6pPr marL="1857375" indent="0">
              <a:buNone/>
              <a:defRPr sz="1300" b="1"/>
            </a:lvl6pPr>
            <a:lvl7pPr marL="2228850" indent="0">
              <a:buNone/>
              <a:defRPr sz="1300" b="1"/>
            </a:lvl7pPr>
            <a:lvl8pPr marL="2600325" indent="0">
              <a:buNone/>
              <a:defRPr sz="1300" b="1"/>
            </a:lvl8pPr>
            <a:lvl9pPr marL="2971800" indent="0">
              <a:buNone/>
              <a:defRPr sz="13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5014913" y="2505075"/>
            <a:ext cx="4211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3974D866-A3ED-4E48-AFD5-CFB509B316D9}" type="datetime1">
              <a:rPr kumimoji="1" lang="ja-JP" altLang="en-US" smtClean="0"/>
              <a:t>2026/7/14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3652206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B2DE4AB2-47B8-4647-8383-0629118AF00A}" type="datetime1">
              <a:rPr kumimoji="1" lang="ja-JP" altLang="en-US" smtClean="0"/>
              <a:t>2026/7/14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2573480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B465444-2844-487B-8394-0757E6790BCD}" type="datetime1">
              <a:rPr kumimoji="1" lang="ja-JP" altLang="en-US" smtClean="0"/>
              <a:t>2026/7/14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3671790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82328" y="457200"/>
            <a:ext cx="3194943" cy="1600200"/>
          </a:xfrm>
        </p:spPr>
        <p:txBody>
          <a:bodyPr anchor="b"/>
          <a:lstStyle>
            <a:lvl1pPr>
              <a:defRPr sz="2600"/>
            </a:lvl1pPr>
          </a:lstStyle>
          <a:p>
            <a:r>
              <a:rPr kumimoji="1" lang="ja-JP" altLang="en-US"/>
              <a:t>マスター タイトルの書式設定</a:t>
            </a:r>
          </a:p>
        </p:txBody>
      </p:sp>
      <p:sp>
        <p:nvSpPr>
          <p:cNvPr id="3" name="コンテンツ プレースホルダー 2"/>
          <p:cNvSpPr>
            <a:spLocks noGrp="1"/>
          </p:cNvSpPr>
          <p:nvPr>
            <p:ph idx="1"/>
          </p:nvPr>
        </p:nvSpPr>
        <p:spPr>
          <a:xfrm>
            <a:off x="4211340" y="987426"/>
            <a:ext cx="5014913" cy="4873625"/>
          </a:xfrm>
        </p:spPr>
        <p:txBody>
          <a:bodyPr/>
          <a:lstStyle>
            <a:lvl1pPr>
              <a:defRPr sz="2600"/>
            </a:lvl1pPr>
            <a:lvl2pPr>
              <a:defRPr sz="2275"/>
            </a:lvl2pPr>
            <a:lvl3pPr>
              <a:defRPr sz="1950"/>
            </a:lvl3pPr>
            <a:lvl4pPr>
              <a:defRPr sz="1625"/>
            </a:lvl4pPr>
            <a:lvl5pPr>
              <a:defRPr sz="1625"/>
            </a:lvl5pPr>
            <a:lvl6pPr>
              <a:defRPr sz="1625"/>
            </a:lvl6pPr>
            <a:lvl7pPr>
              <a:defRPr sz="1625"/>
            </a:lvl7pPr>
            <a:lvl8pPr>
              <a:defRPr sz="1625"/>
            </a:lvl8pPr>
            <a:lvl9pPr>
              <a:defRPr sz="1625"/>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9351B2DD-E406-45F6-A868-D98AEE2269A1}" type="datetime1">
              <a:rPr kumimoji="1" lang="ja-JP" altLang="en-US" smtClean="0"/>
              <a:t>2026/7/14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1495130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82328" y="457200"/>
            <a:ext cx="3194943" cy="1600200"/>
          </a:xfrm>
        </p:spPr>
        <p:txBody>
          <a:bodyPr anchor="b"/>
          <a:lstStyle>
            <a:lvl1pPr>
              <a:defRPr sz="2600"/>
            </a:lvl1pPr>
          </a:lstStyle>
          <a:p>
            <a:r>
              <a:rPr kumimoji="1" lang="ja-JP" altLang="en-US"/>
              <a:t>マスター タイトルの書式設定</a:t>
            </a:r>
          </a:p>
        </p:txBody>
      </p:sp>
      <p:sp>
        <p:nvSpPr>
          <p:cNvPr id="3" name="図プレースホルダー 2"/>
          <p:cNvSpPr>
            <a:spLocks noGrp="1"/>
          </p:cNvSpPr>
          <p:nvPr>
            <p:ph type="pic" idx="1"/>
          </p:nvPr>
        </p:nvSpPr>
        <p:spPr>
          <a:xfrm>
            <a:off x="4211340" y="987426"/>
            <a:ext cx="5014913" cy="4873625"/>
          </a:xfrm>
        </p:spPr>
        <p:txBody>
          <a:bodyPr/>
          <a:lstStyle>
            <a:lvl1pPr marL="0" indent="0">
              <a:buNone/>
              <a:defRPr sz="2600"/>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endParaRPr kumimoji="1" lang="ja-JP" altLang="en-US"/>
          </a:p>
        </p:txBody>
      </p:sp>
      <p:sp>
        <p:nvSpPr>
          <p:cNvPr id="4" name="テキスト プレースホルダー 3"/>
          <p:cNvSpPr>
            <a:spLocks noGrp="1"/>
          </p:cNvSpPr>
          <p:nvPr>
            <p:ph type="body" sz="half" idx="2"/>
          </p:nvPr>
        </p:nvSpPr>
        <p:spPr>
          <a:xfrm>
            <a:off x="682328" y="2057400"/>
            <a:ext cx="3194943" cy="3811588"/>
          </a:xfrm>
        </p:spPr>
        <p:txBody>
          <a:bodyPr/>
          <a:lstStyle>
            <a:lvl1pPr marL="0" indent="0">
              <a:buNone/>
              <a:defRPr sz="1300"/>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93C91A8E-5085-4139-9899-0F682DBC0227}" type="datetime1">
              <a:rPr kumimoji="1" lang="ja-JP" altLang="en-US" smtClean="0"/>
              <a:t>2026/7/14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294275011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975">
                <a:solidFill>
                  <a:schemeClr val="tx1">
                    <a:tint val="75000"/>
                  </a:schemeClr>
                </a:solidFill>
              </a:defRPr>
            </a:lvl1pPr>
          </a:lstStyle>
          <a:p>
            <a:fld id="{93C91A8E-5085-4139-9899-0F682DBC0227}" type="datetime1">
              <a:rPr kumimoji="1" lang="ja-JP" altLang="en-US" smtClean="0"/>
              <a:t>2026/7/14</a:t>
            </a:fld>
            <a:endParaRPr kumimoji="1" lang="ja-JP" altLang="en-US"/>
          </a:p>
        </p:txBody>
      </p:sp>
      <p:sp>
        <p:nvSpPr>
          <p:cNvPr id="5" name="フッター プレースホルダー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975">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975">
                <a:solidFill>
                  <a:schemeClr val="tx1">
                    <a:tint val="75000"/>
                  </a:schemeClr>
                </a:solidFill>
              </a:defRPr>
            </a:lvl1pPr>
          </a:lstStyle>
          <a:p>
            <a:fld id="{C614A69D-1B8B-4922-B093-677AA1EE9EA0}" type="slidenum">
              <a:rPr kumimoji="1" lang="ja-JP" altLang="en-US" smtClean="0"/>
              <a:t>‹#›</a:t>
            </a:fld>
            <a:endParaRPr kumimoji="1" lang="ja-JP" altLang="en-US"/>
          </a:p>
        </p:txBody>
      </p:sp>
    </p:spTree>
    <p:extLst>
      <p:ext uri="{BB962C8B-B14F-4D97-AF65-F5344CB8AC3E}">
        <p14:creationId xmlns:p14="http://schemas.microsoft.com/office/powerpoint/2010/main" val="3751304668"/>
      </p:ext>
    </p:extLst>
  </p:cSld>
  <p:clrMap bg1="lt1" tx1="dk1" bg2="lt2" tx2="dk2" accent1="accent1" accent2="accent2" accent3="accent3" accent4="accent4" accent5="accent5" accent6="accent6" hlink="hlink" folHlink="folHlink"/>
  <p:sldLayoutIdLst>
    <p:sldLayoutId id="2147484152" r:id="rId1"/>
    <p:sldLayoutId id="2147484153" r:id="rId2"/>
    <p:sldLayoutId id="2147484154" r:id="rId3"/>
    <p:sldLayoutId id="2147484155" r:id="rId4"/>
    <p:sldLayoutId id="2147484156" r:id="rId5"/>
    <p:sldLayoutId id="2147484157" r:id="rId6"/>
    <p:sldLayoutId id="2147484158" r:id="rId7"/>
    <p:sldLayoutId id="2147484159" r:id="rId8"/>
    <p:sldLayoutId id="2147484160" r:id="rId9"/>
    <p:sldLayoutId id="2147484161" r:id="rId10"/>
    <p:sldLayoutId id="2147484162" r:id="rId11"/>
    <p:sldLayoutId id="2147484163" r:id="rId12"/>
    <p:sldLayoutId id="2147484164" r:id="rId13"/>
  </p:sldLayoutIdLst>
  <p:hf hdr="0" ftr="0" dt="0"/>
  <p:txStyles>
    <p:titleStyle>
      <a:lvl1pPr algn="l" defTabSz="742950" rtl="0" eaLnBrk="1" latinLnBrk="0" hangingPunct="1">
        <a:lnSpc>
          <a:spcPct val="90000"/>
        </a:lnSpc>
        <a:spcBef>
          <a:spcPct val="0"/>
        </a:spcBef>
        <a:buNone/>
        <a:defRPr kumimoji="1"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p:bodyStyle>
    <p:otherStyle>
      <a:defPPr>
        <a:defRPr lang="ja-JP"/>
      </a:defPPr>
      <a:lvl1pPr marL="0" algn="l" defTabSz="742950" rtl="0" eaLnBrk="1" latinLnBrk="0" hangingPunct="1">
        <a:defRPr kumimoji="1" sz="1463" kern="1200">
          <a:solidFill>
            <a:schemeClr val="tx1"/>
          </a:solidFill>
          <a:latin typeface="+mn-lt"/>
          <a:ea typeface="+mn-ea"/>
          <a:cs typeface="+mn-cs"/>
        </a:defRPr>
      </a:lvl1pPr>
      <a:lvl2pPr marL="371475" algn="l" defTabSz="742950" rtl="0" eaLnBrk="1" latinLnBrk="0" hangingPunct="1">
        <a:defRPr kumimoji="1" sz="1463" kern="1200">
          <a:solidFill>
            <a:schemeClr val="tx1"/>
          </a:solidFill>
          <a:latin typeface="+mn-lt"/>
          <a:ea typeface="+mn-ea"/>
          <a:cs typeface="+mn-cs"/>
        </a:defRPr>
      </a:lvl2pPr>
      <a:lvl3pPr marL="742950" algn="l" defTabSz="742950" rtl="0" eaLnBrk="1" latinLnBrk="0" hangingPunct="1">
        <a:defRPr kumimoji="1" sz="1463" kern="1200">
          <a:solidFill>
            <a:schemeClr val="tx1"/>
          </a:solidFill>
          <a:latin typeface="+mn-lt"/>
          <a:ea typeface="+mn-ea"/>
          <a:cs typeface="+mn-cs"/>
        </a:defRPr>
      </a:lvl3pPr>
      <a:lvl4pPr marL="1114425" algn="l" defTabSz="742950" rtl="0" eaLnBrk="1" latinLnBrk="0" hangingPunct="1">
        <a:defRPr kumimoji="1" sz="1463" kern="1200">
          <a:solidFill>
            <a:schemeClr val="tx1"/>
          </a:solidFill>
          <a:latin typeface="+mn-lt"/>
          <a:ea typeface="+mn-ea"/>
          <a:cs typeface="+mn-cs"/>
        </a:defRPr>
      </a:lvl4pPr>
      <a:lvl5pPr marL="1485900" algn="l" defTabSz="742950" rtl="0" eaLnBrk="1" latinLnBrk="0" hangingPunct="1">
        <a:defRPr kumimoji="1" sz="1463" kern="1200">
          <a:solidFill>
            <a:schemeClr val="tx1"/>
          </a:solidFill>
          <a:latin typeface="+mn-lt"/>
          <a:ea typeface="+mn-ea"/>
          <a:cs typeface="+mn-cs"/>
        </a:defRPr>
      </a:lvl5pPr>
      <a:lvl6pPr marL="1857375" algn="l" defTabSz="742950" rtl="0" eaLnBrk="1" latinLnBrk="0" hangingPunct="1">
        <a:defRPr kumimoji="1" sz="1463" kern="1200">
          <a:solidFill>
            <a:schemeClr val="tx1"/>
          </a:solidFill>
          <a:latin typeface="+mn-lt"/>
          <a:ea typeface="+mn-ea"/>
          <a:cs typeface="+mn-cs"/>
        </a:defRPr>
      </a:lvl6pPr>
      <a:lvl7pPr marL="2228850" algn="l" defTabSz="742950" rtl="0" eaLnBrk="1" latinLnBrk="0" hangingPunct="1">
        <a:defRPr kumimoji="1" sz="1463" kern="1200">
          <a:solidFill>
            <a:schemeClr val="tx1"/>
          </a:solidFill>
          <a:latin typeface="+mn-lt"/>
          <a:ea typeface="+mn-ea"/>
          <a:cs typeface="+mn-cs"/>
        </a:defRPr>
      </a:lvl7pPr>
      <a:lvl8pPr marL="2600325" algn="l" defTabSz="742950" rtl="0" eaLnBrk="1" latinLnBrk="0" hangingPunct="1">
        <a:defRPr kumimoji="1" sz="1463" kern="1200">
          <a:solidFill>
            <a:schemeClr val="tx1"/>
          </a:solidFill>
          <a:latin typeface="+mn-lt"/>
          <a:ea typeface="+mn-ea"/>
          <a:cs typeface="+mn-cs"/>
        </a:defRPr>
      </a:lvl8pPr>
      <a:lvl9pPr marL="2971800" algn="l" defTabSz="742950" rtl="0" eaLnBrk="1" latinLnBrk="0" hangingPunct="1">
        <a:defRPr kumimoji="1" sz="146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44.tmp"/><Relationship Id="rId3" Type="http://schemas.openxmlformats.org/officeDocument/2006/relationships/image" Target="../media/image40.tmp"/><Relationship Id="rId7" Type="http://schemas.openxmlformats.org/officeDocument/2006/relationships/image" Target="../media/image43.tmp"/><Relationship Id="rId12" Type="http://schemas.openxmlformats.org/officeDocument/2006/relationships/image" Target="../media/image48.png"/><Relationship Id="rId2" Type="http://schemas.openxmlformats.org/officeDocument/2006/relationships/image" Target="../media/image39.tmp"/><Relationship Id="rId1" Type="http://schemas.openxmlformats.org/officeDocument/2006/relationships/slideLayout" Target="../slideLayouts/slideLayout12.xml"/><Relationship Id="rId6" Type="http://schemas.openxmlformats.org/officeDocument/2006/relationships/image" Target="../media/image9.png"/><Relationship Id="rId11" Type="http://schemas.openxmlformats.org/officeDocument/2006/relationships/image" Target="../media/image47.png"/><Relationship Id="rId5" Type="http://schemas.openxmlformats.org/officeDocument/2006/relationships/image" Target="../media/image42.tmp"/><Relationship Id="rId10" Type="http://schemas.openxmlformats.org/officeDocument/2006/relationships/image" Target="../media/image46.tmp"/><Relationship Id="rId4" Type="http://schemas.openxmlformats.org/officeDocument/2006/relationships/image" Target="../media/image41.tmp"/><Relationship Id="rId9" Type="http://schemas.openxmlformats.org/officeDocument/2006/relationships/image" Target="../media/image45.tmp"/></Relationships>
</file>

<file path=ppt/slides/_rels/slide1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tmp"/><Relationship Id="rId1" Type="http://schemas.openxmlformats.org/officeDocument/2006/relationships/slideLayout" Target="../slideLayouts/slideLayout12.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63.tmp"/><Relationship Id="rId2" Type="http://schemas.openxmlformats.org/officeDocument/2006/relationships/image" Target="../media/image62.tmp"/><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4.tmp"/><Relationship Id="rId1" Type="http://schemas.openxmlformats.org/officeDocument/2006/relationships/slideLayout" Target="../slideLayouts/slideLayout1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17.xml.rels><?xml version="1.0" encoding="UTF-8" standalone="yes"?>
<Relationships xmlns="http://schemas.openxmlformats.org/package/2006/relationships"><Relationship Id="rId3" Type="http://schemas.openxmlformats.org/officeDocument/2006/relationships/image" Target="../media/image71.tmp"/><Relationship Id="rId2" Type="http://schemas.openxmlformats.org/officeDocument/2006/relationships/image" Target="../media/image70.tmp"/><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9.png"/><Relationship Id="rId1" Type="http://schemas.openxmlformats.org/officeDocument/2006/relationships/slideLayout" Target="../slideLayouts/slideLayout12.xml"/><Relationship Id="rId6" Type="http://schemas.openxmlformats.org/officeDocument/2006/relationships/image" Target="../media/image75.tmp"/><Relationship Id="rId5" Type="http://schemas.openxmlformats.org/officeDocument/2006/relationships/image" Target="../media/image74.tmp"/><Relationship Id="rId4" Type="http://schemas.openxmlformats.org/officeDocument/2006/relationships/image" Target="../media/image73.png"/></Relationships>
</file>

<file path=ppt/slides/_rels/slide19.xml.rels><?xml version="1.0" encoding="UTF-8" standalone="yes"?>
<Relationships xmlns="http://schemas.openxmlformats.org/package/2006/relationships"><Relationship Id="rId2" Type="http://schemas.openxmlformats.org/officeDocument/2006/relationships/image" Target="../media/image76.tmp"/><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2.xml"/><Relationship Id="rId4" Type="http://schemas.openxmlformats.org/officeDocument/2006/relationships/image" Target="../media/image79.png"/></Relationships>
</file>

<file path=ppt/slides/_rels/slide21.xml.rels><?xml version="1.0" encoding="UTF-8" standalone="yes"?>
<Relationships xmlns="http://schemas.openxmlformats.org/package/2006/relationships"><Relationship Id="rId3" Type="http://schemas.openxmlformats.org/officeDocument/2006/relationships/image" Target="../media/image81.tmp"/><Relationship Id="rId2" Type="http://schemas.openxmlformats.org/officeDocument/2006/relationships/image" Target="../media/image80.tmp"/><Relationship Id="rId1" Type="http://schemas.openxmlformats.org/officeDocument/2006/relationships/slideLayout" Target="../slideLayouts/slideLayout12.xml"/><Relationship Id="rId5" Type="http://schemas.openxmlformats.org/officeDocument/2006/relationships/image" Target="../media/image83.tmp"/><Relationship Id="rId4" Type="http://schemas.openxmlformats.org/officeDocument/2006/relationships/image" Target="../media/image82.tmp"/></Relationships>
</file>

<file path=ppt/slides/_rels/slide22.xml.rels><?xml version="1.0" encoding="UTF-8" standalone="yes"?>
<Relationships xmlns="http://schemas.openxmlformats.org/package/2006/relationships"><Relationship Id="rId2" Type="http://schemas.openxmlformats.org/officeDocument/2006/relationships/image" Target="../media/image84.tmp"/><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85.tmp"/><Relationship Id="rId2" Type="http://schemas.openxmlformats.org/officeDocument/2006/relationships/image" Target="../media/image17.png"/><Relationship Id="rId1" Type="http://schemas.openxmlformats.org/officeDocument/2006/relationships/slideLayout" Target="../slideLayouts/slideLayout12.xml"/><Relationship Id="rId4" Type="http://schemas.openxmlformats.org/officeDocument/2006/relationships/image" Target="../media/image86.png"/></Relationships>
</file>

<file path=ppt/slides/_rels/slide24.xml.rels><?xml version="1.0" encoding="UTF-8" standalone="yes"?>
<Relationships xmlns="http://schemas.openxmlformats.org/package/2006/relationships"><Relationship Id="rId3" Type="http://schemas.openxmlformats.org/officeDocument/2006/relationships/image" Target="../media/image88.tmp"/><Relationship Id="rId2" Type="http://schemas.openxmlformats.org/officeDocument/2006/relationships/image" Target="../media/image87.tmp"/><Relationship Id="rId1" Type="http://schemas.openxmlformats.org/officeDocument/2006/relationships/slideLayout" Target="../slideLayouts/slideLayout12.xml"/><Relationship Id="rId6" Type="http://schemas.openxmlformats.org/officeDocument/2006/relationships/image" Target="../media/image91.tmp"/><Relationship Id="rId5" Type="http://schemas.openxmlformats.org/officeDocument/2006/relationships/image" Target="../media/image90.tmp"/><Relationship Id="rId4" Type="http://schemas.openxmlformats.org/officeDocument/2006/relationships/image" Target="../media/image89.tmp"/></Relationships>
</file>

<file path=ppt/slides/_rels/slide25.xml.rels><?xml version="1.0" encoding="UTF-8" standalone="yes"?>
<Relationships xmlns="http://schemas.openxmlformats.org/package/2006/relationships"><Relationship Id="rId3" Type="http://schemas.openxmlformats.org/officeDocument/2006/relationships/image" Target="../media/image92.tmp"/><Relationship Id="rId7" Type="http://schemas.openxmlformats.org/officeDocument/2006/relationships/image" Target="../media/image95.png"/><Relationship Id="rId2" Type="http://schemas.openxmlformats.org/officeDocument/2006/relationships/image" Target="../media/image26.png"/><Relationship Id="rId1" Type="http://schemas.openxmlformats.org/officeDocument/2006/relationships/slideLayout" Target="../slideLayouts/slideLayout12.xml"/><Relationship Id="rId6" Type="http://schemas.openxmlformats.org/officeDocument/2006/relationships/image" Target="../media/image86.png"/><Relationship Id="rId5" Type="http://schemas.openxmlformats.org/officeDocument/2006/relationships/image" Target="../media/image94.tmp"/><Relationship Id="rId4" Type="http://schemas.openxmlformats.org/officeDocument/2006/relationships/image" Target="../media/image93.tmp"/></Relationships>
</file>

<file path=ppt/slides/_rels/slide26.xml.rels><?xml version="1.0" encoding="UTF-8" standalone="yes"?>
<Relationships xmlns="http://schemas.openxmlformats.org/package/2006/relationships"><Relationship Id="rId8" Type="http://schemas.openxmlformats.org/officeDocument/2006/relationships/image" Target="../media/image46.tmp"/><Relationship Id="rId13" Type="http://schemas.openxmlformats.org/officeDocument/2006/relationships/image" Target="../media/image101.png"/><Relationship Id="rId18" Type="http://schemas.openxmlformats.org/officeDocument/2006/relationships/image" Target="../media/image105.png"/><Relationship Id="rId3" Type="http://schemas.openxmlformats.org/officeDocument/2006/relationships/image" Target="../media/image97.png"/><Relationship Id="rId7" Type="http://schemas.openxmlformats.org/officeDocument/2006/relationships/image" Target="../media/image45.tmp"/><Relationship Id="rId12" Type="http://schemas.openxmlformats.org/officeDocument/2006/relationships/image" Target="../media/image100.png"/><Relationship Id="rId17" Type="http://schemas.openxmlformats.org/officeDocument/2006/relationships/image" Target="../media/image104.tmp"/><Relationship Id="rId2" Type="http://schemas.openxmlformats.org/officeDocument/2006/relationships/image" Target="../media/image96.tmp"/><Relationship Id="rId16" Type="http://schemas.openxmlformats.org/officeDocument/2006/relationships/image" Target="../media/image35.png"/><Relationship Id="rId1" Type="http://schemas.openxmlformats.org/officeDocument/2006/relationships/slideLayout" Target="../slideLayouts/slideLayout7.xml"/><Relationship Id="rId6" Type="http://schemas.openxmlformats.org/officeDocument/2006/relationships/image" Target="../media/image44.tmp"/><Relationship Id="rId11" Type="http://schemas.openxmlformats.org/officeDocument/2006/relationships/image" Target="../media/image99.png"/><Relationship Id="rId5" Type="http://schemas.openxmlformats.org/officeDocument/2006/relationships/image" Target="../media/image43.tmp"/><Relationship Id="rId15" Type="http://schemas.openxmlformats.org/officeDocument/2006/relationships/image" Target="../media/image103.png"/><Relationship Id="rId10" Type="http://schemas.openxmlformats.org/officeDocument/2006/relationships/image" Target="../media/image48.png"/><Relationship Id="rId4" Type="http://schemas.openxmlformats.org/officeDocument/2006/relationships/image" Target="../media/image98.png"/><Relationship Id="rId9" Type="http://schemas.openxmlformats.org/officeDocument/2006/relationships/image" Target="../media/image47.png"/><Relationship Id="rId14" Type="http://schemas.openxmlformats.org/officeDocument/2006/relationships/image" Target="../media/image102.png"/></Relationships>
</file>

<file path=ppt/slides/_rels/slide2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07.tmp"/><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8" Type="http://schemas.openxmlformats.org/officeDocument/2006/relationships/image" Target="../media/image114.tmp"/><Relationship Id="rId3" Type="http://schemas.openxmlformats.org/officeDocument/2006/relationships/image" Target="../media/image109.png"/><Relationship Id="rId7" Type="http://schemas.openxmlformats.org/officeDocument/2006/relationships/image" Target="../media/image113.tmp"/><Relationship Id="rId2" Type="http://schemas.openxmlformats.org/officeDocument/2006/relationships/image" Target="../media/image108.tmp"/><Relationship Id="rId1" Type="http://schemas.openxmlformats.org/officeDocument/2006/relationships/slideLayout" Target="../slideLayouts/slideLayout7.xml"/><Relationship Id="rId6" Type="http://schemas.openxmlformats.org/officeDocument/2006/relationships/image" Target="../media/image112.tmp"/><Relationship Id="rId5" Type="http://schemas.openxmlformats.org/officeDocument/2006/relationships/image" Target="../media/image111.png"/><Relationship Id="rId10" Type="http://schemas.openxmlformats.org/officeDocument/2006/relationships/image" Target="../media/image105.png"/><Relationship Id="rId4" Type="http://schemas.openxmlformats.org/officeDocument/2006/relationships/image" Target="../media/image110.tmp"/><Relationship Id="rId9" Type="http://schemas.openxmlformats.org/officeDocument/2006/relationships/image" Target="../media/image115.tmp"/></Relationships>
</file>

<file path=ppt/slides/_rels/slide3.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image" Target="../media/image2.tmp"/><Relationship Id="rId1" Type="http://schemas.openxmlformats.org/officeDocument/2006/relationships/slideLayout" Target="../slideLayouts/slideLayout12.xml"/><Relationship Id="rId4" Type="http://schemas.openxmlformats.org/officeDocument/2006/relationships/image" Target="../media/image4.tmp"/></Relationships>
</file>

<file path=ppt/slides/_rels/slide30.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17.tmp"/><Relationship Id="rId7" Type="http://schemas.openxmlformats.org/officeDocument/2006/relationships/image" Target="../media/image121.png"/><Relationship Id="rId2" Type="http://schemas.openxmlformats.org/officeDocument/2006/relationships/image" Target="../media/image116.png"/><Relationship Id="rId1" Type="http://schemas.openxmlformats.org/officeDocument/2006/relationships/slideLayout" Target="../slideLayouts/slideLayout12.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31.xml.rels><?xml version="1.0" encoding="UTF-8" standalone="yes"?>
<Relationships xmlns="http://schemas.openxmlformats.org/package/2006/relationships"><Relationship Id="rId2" Type="http://schemas.openxmlformats.org/officeDocument/2006/relationships/image" Target="../media/image122.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tmp"/><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0.tm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3.png"/><Relationship Id="rId5" Type="http://schemas.openxmlformats.org/officeDocument/2006/relationships/image" Target="../media/image12.tmp"/><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tmp"/><Relationship Id="rId3" Type="http://schemas.openxmlformats.org/officeDocument/2006/relationships/image" Target="../media/image24.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image" Target="../media/image23.tmp"/><Relationship Id="rId1" Type="http://schemas.openxmlformats.org/officeDocument/2006/relationships/slideLayout" Target="../slideLayouts/slideLayout12.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16.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 Id="rId14" Type="http://schemas.openxmlformats.org/officeDocument/2006/relationships/image" Target="../media/image34.png"/></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16496" y="1586734"/>
            <a:ext cx="9217024" cy="1450757"/>
          </a:xfrm>
        </p:spPr>
        <p:txBody>
          <a:bodyPr>
            <a:noAutofit/>
          </a:bodyPr>
          <a:lstStyle/>
          <a:p>
            <a:pPr algn="l"/>
            <a:r>
              <a:rPr lang="ja-JP" altLang="en-US" sz="4000" dirty="0">
                <a:latin typeface="メイリオ" panose="020B0604030504040204" pitchFamily="50" charset="-128"/>
                <a:ea typeface="メイリオ" panose="020B0604030504040204" pitchFamily="50" charset="-128"/>
              </a:rPr>
              <a:t>介護従事者に対する労務管理について</a:t>
            </a:r>
          </a:p>
        </p:txBody>
      </p:sp>
      <p:sp>
        <p:nvSpPr>
          <p:cNvPr id="5" name="正方形/長方形 4"/>
          <p:cNvSpPr/>
          <p:nvPr/>
        </p:nvSpPr>
        <p:spPr>
          <a:xfrm>
            <a:off x="-9164" y="3140968"/>
            <a:ext cx="9906000" cy="108000"/>
          </a:xfrm>
          <a:prstGeom prst="rect">
            <a:avLst/>
          </a:prstGeom>
          <a:solidFill>
            <a:srgbClr val="002060"/>
          </a:solidFill>
          <a:ln>
            <a:solidFill>
              <a:srgbClr val="00206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p>
        </p:txBody>
      </p:sp>
      <p:sp>
        <p:nvSpPr>
          <p:cNvPr id="6" name="テキスト ボックス 5"/>
          <p:cNvSpPr txBox="1"/>
          <p:nvPr/>
        </p:nvSpPr>
        <p:spPr>
          <a:xfrm>
            <a:off x="-9164" y="3455921"/>
            <a:ext cx="9906000" cy="522790"/>
          </a:xfrm>
          <a:prstGeom prst="rect">
            <a:avLst/>
          </a:prstGeom>
          <a:noFill/>
        </p:spPr>
        <p:txBody>
          <a:bodyPr wrap="square" lIns="91018" tIns="45507" rIns="91018" bIns="45507" rtlCol="0">
            <a:spAutoFit/>
          </a:bodyPr>
          <a:lstStyle/>
          <a:p>
            <a:pPr algn="r" fontAlgn="base">
              <a:spcBef>
                <a:spcPct val="0"/>
              </a:spcBef>
              <a:spcAft>
                <a:spcPct val="0"/>
              </a:spcAft>
            </a:pPr>
            <a:r>
              <a:rPr lang="ja-JP" altLang="en-US" sz="2400" dirty="0">
                <a:solidFill>
                  <a:srgbClr val="000000"/>
                </a:solidFill>
              </a:rPr>
              <a:t>　　　　　　　　　　　　　　　　　　　　　</a:t>
            </a:r>
            <a:r>
              <a:rPr lang="ja-JP" altLang="en-US" sz="2800" dirty="0">
                <a:solidFill>
                  <a:srgbClr val="000000"/>
                </a:solidFill>
                <a:latin typeface="メイリオ" panose="020B0604030504040204" pitchFamily="50" charset="-128"/>
                <a:ea typeface="メイリオ" panose="020B0604030504040204" pitchFamily="50" charset="-128"/>
              </a:rPr>
              <a:t>令和８</a:t>
            </a:r>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年９月</a:t>
            </a:r>
          </a:p>
        </p:txBody>
      </p:sp>
      <p:sp>
        <p:nvSpPr>
          <p:cNvPr id="7" name="角丸四角形 6"/>
          <p:cNvSpPr/>
          <p:nvPr/>
        </p:nvSpPr>
        <p:spPr>
          <a:xfrm>
            <a:off x="570190" y="5301208"/>
            <a:ext cx="8908326" cy="123772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dirty="0">
                <a:solidFill>
                  <a:schemeClr val="tx1"/>
                </a:solidFill>
                <a:latin typeface="メイリオ" panose="020B0604030504040204" pitchFamily="50" charset="-128"/>
                <a:ea typeface="メイリオ" panose="020B0604030504040204" pitchFamily="50" charset="-128"/>
              </a:rPr>
              <a:t>宮古労働基準監督署</a:t>
            </a:r>
            <a:endParaRPr lang="en-US" altLang="ja-JP" sz="32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88673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9</a:t>
            </a:fld>
            <a:endParaRPr kumimoji="1" lang="ja-JP" altLang="en-US"/>
          </a:p>
        </p:txBody>
      </p:sp>
      <p:graphicFrame>
        <p:nvGraphicFramePr>
          <p:cNvPr id="11" name="表 10"/>
          <p:cNvGraphicFramePr>
            <a:graphicFrameLocks noGrp="1"/>
          </p:cNvGraphicFramePr>
          <p:nvPr>
            <p:extLst>
              <p:ext uri="{D42A27DB-BD31-4B8C-83A1-F6EECF244321}">
                <p14:modId xmlns:p14="http://schemas.microsoft.com/office/powerpoint/2010/main" val="3607446981"/>
              </p:ext>
            </p:extLst>
          </p:nvPr>
        </p:nvGraphicFramePr>
        <p:xfrm>
          <a:off x="104557" y="826614"/>
          <a:ext cx="9409093" cy="4056253"/>
        </p:xfrm>
        <a:graphic>
          <a:graphicData uri="http://schemas.openxmlformats.org/drawingml/2006/table">
            <a:tbl>
              <a:tblPr firstRow="1" bandRow="1">
                <a:tableStyleId>{5C22544A-7EE6-4342-B048-85BDC9FD1C3A}</a:tableStyleId>
              </a:tblPr>
              <a:tblGrid>
                <a:gridCol w="632567">
                  <a:extLst>
                    <a:ext uri="{9D8B030D-6E8A-4147-A177-3AD203B41FA5}">
                      <a16:colId xmlns:a16="http://schemas.microsoft.com/office/drawing/2014/main" val="439931325"/>
                    </a:ext>
                  </a:extLst>
                </a:gridCol>
                <a:gridCol w="3479120">
                  <a:extLst>
                    <a:ext uri="{9D8B030D-6E8A-4147-A177-3AD203B41FA5}">
                      <a16:colId xmlns:a16="http://schemas.microsoft.com/office/drawing/2014/main" val="2334020416"/>
                    </a:ext>
                  </a:extLst>
                </a:gridCol>
                <a:gridCol w="5297406">
                  <a:extLst>
                    <a:ext uri="{9D8B030D-6E8A-4147-A177-3AD203B41FA5}">
                      <a16:colId xmlns:a16="http://schemas.microsoft.com/office/drawing/2014/main" val="862348362"/>
                    </a:ext>
                  </a:extLst>
                </a:gridCol>
              </a:tblGrid>
              <a:tr h="361942">
                <a:tc gridSpan="3">
                  <a:txBody>
                    <a:bodyPr/>
                    <a:lstStyle/>
                    <a:p>
                      <a:pPr algn="ctr"/>
                      <a:r>
                        <a:rPr kumimoji="1" lang="ja-JP" altLang="en-US" sz="1600" dirty="0">
                          <a:solidFill>
                            <a:srgbClr val="FF0000"/>
                          </a:solidFill>
                        </a:rPr>
                        <a:t>　労働時間制</a:t>
                      </a:r>
                    </a:p>
                  </a:txBody>
                  <a:tcPr anchor="ctr">
                    <a:solidFill>
                      <a:schemeClr val="accent4">
                        <a:lumMod val="20000"/>
                        <a:lumOff val="80000"/>
                      </a:schemeClr>
                    </a:solidFill>
                  </a:tcPr>
                </a:tc>
                <a:tc hMerge="1">
                  <a:txBody>
                    <a:bodyPr/>
                    <a:lstStyle/>
                    <a:p>
                      <a:endParaRPr kumimoji="1" lang="ja-JP" altLang="en-US" dirty="0"/>
                    </a:p>
                  </a:txBody>
                  <a:tcPr/>
                </a:tc>
                <a:tc hMerge="1">
                  <a:txBody>
                    <a:bodyPr/>
                    <a:lstStyle/>
                    <a:p>
                      <a:endParaRPr kumimoji="1" lang="ja-JP" altLang="en-US" dirty="0"/>
                    </a:p>
                  </a:txBody>
                  <a:tcPr/>
                </a:tc>
                <a:extLst>
                  <a:ext uri="{0D108BD9-81ED-4DB2-BD59-A6C34878D82A}">
                    <a16:rowId xmlns:a16="http://schemas.microsoft.com/office/drawing/2014/main" val="3420961858"/>
                  </a:ext>
                </a:extLst>
              </a:tr>
              <a:tr h="311031">
                <a:tc gridSpan="2">
                  <a:txBody>
                    <a:bodyPr/>
                    <a:lstStyle/>
                    <a:p>
                      <a:pPr algn="ctr"/>
                      <a:r>
                        <a:rPr kumimoji="1" lang="ja-JP" altLang="en-US" sz="1400" b="1" dirty="0"/>
                        <a:t>通常の労働時間制</a:t>
                      </a:r>
                    </a:p>
                  </a:txBody>
                  <a:tcPr anchor="ctr">
                    <a:solidFill>
                      <a:schemeClr val="bg2"/>
                    </a:solidFill>
                  </a:tcPr>
                </a:tc>
                <a:tc hMerge="1">
                  <a:txBody>
                    <a:bodyPr/>
                    <a:lstStyle/>
                    <a:p>
                      <a:endParaRPr kumimoji="1" lang="ja-JP" altLang="en-US" dirty="0"/>
                    </a:p>
                  </a:txBody>
                  <a:tcPr/>
                </a:tc>
                <a:tc>
                  <a:txBody>
                    <a:bodyPr/>
                    <a:lstStyle/>
                    <a:p>
                      <a:pPr algn="ctr"/>
                      <a:r>
                        <a:rPr kumimoji="1" lang="en-US" altLang="ja-JP" sz="1050" b="1" dirty="0"/>
                        <a:t>1</a:t>
                      </a:r>
                      <a:r>
                        <a:rPr kumimoji="1" lang="ja-JP" altLang="en-US" sz="1050" b="1" dirty="0"/>
                        <a:t>日</a:t>
                      </a:r>
                      <a:r>
                        <a:rPr kumimoji="1" lang="en-US" altLang="ja-JP" sz="1050" b="1" dirty="0"/>
                        <a:t>8</a:t>
                      </a:r>
                      <a:r>
                        <a:rPr kumimoji="1" lang="ja-JP" altLang="en-US" sz="1050" b="1" dirty="0"/>
                        <a:t>時間、週</a:t>
                      </a:r>
                      <a:r>
                        <a:rPr kumimoji="1" lang="en-US" altLang="ja-JP" sz="1050" b="1" dirty="0"/>
                        <a:t>40</a:t>
                      </a:r>
                      <a:r>
                        <a:rPr kumimoji="1" lang="ja-JP" altLang="en-US" sz="1050" b="1" dirty="0"/>
                        <a:t>時間</a:t>
                      </a:r>
                      <a:r>
                        <a:rPr kumimoji="1" lang="ja-JP" altLang="en-US" sz="1050" b="1" dirty="0">
                          <a:solidFill>
                            <a:srgbClr val="FF0000"/>
                          </a:solidFill>
                        </a:rPr>
                        <a:t>（</a:t>
                      </a:r>
                      <a:r>
                        <a:rPr kumimoji="1" lang="en-US" altLang="ja-JP" sz="1050" b="1" dirty="0">
                          <a:solidFill>
                            <a:srgbClr val="FF0000"/>
                          </a:solidFill>
                        </a:rPr>
                        <a:t>※</a:t>
                      </a:r>
                      <a:r>
                        <a:rPr kumimoji="1" lang="ja-JP" altLang="en-US" sz="1050" b="1" dirty="0">
                          <a:solidFill>
                            <a:srgbClr val="FF0000"/>
                          </a:solidFill>
                        </a:rPr>
                        <a:t>１）</a:t>
                      </a:r>
                      <a:r>
                        <a:rPr kumimoji="1" lang="ja-JP" altLang="en-US" sz="1050" b="1" dirty="0"/>
                        <a:t>の法定労働時間とするもの</a:t>
                      </a:r>
                    </a:p>
                  </a:txBody>
                  <a:tcPr anchor="ctr">
                    <a:solidFill>
                      <a:schemeClr val="bg2"/>
                    </a:solidFill>
                  </a:tcPr>
                </a:tc>
                <a:extLst>
                  <a:ext uri="{0D108BD9-81ED-4DB2-BD59-A6C34878D82A}">
                    <a16:rowId xmlns:a16="http://schemas.microsoft.com/office/drawing/2014/main" val="3514450067"/>
                  </a:ext>
                </a:extLst>
              </a:tr>
              <a:tr h="633243">
                <a:tc rowSpan="3">
                  <a:txBody>
                    <a:bodyPr/>
                    <a:lstStyle/>
                    <a:p>
                      <a:r>
                        <a:rPr kumimoji="1" lang="ja-JP" altLang="en-US" b="1" dirty="0"/>
                        <a:t>　　変形労働時間制</a:t>
                      </a:r>
                    </a:p>
                  </a:txBody>
                  <a:tcPr vert="eaVert" anchor="ctr">
                    <a:solidFill>
                      <a:srgbClr val="00B0F0"/>
                    </a:solidFill>
                  </a:tcPr>
                </a:tc>
                <a:tc>
                  <a:txBody>
                    <a:bodyPr/>
                    <a:lstStyle/>
                    <a:p>
                      <a:r>
                        <a:rPr kumimoji="1" lang="en-US" altLang="ja-JP" sz="1400" b="1" dirty="0"/>
                        <a:t>1</a:t>
                      </a:r>
                      <a:r>
                        <a:rPr kumimoji="1" lang="ja-JP" altLang="en-US" sz="1400" b="1" dirty="0"/>
                        <a:t>か月単位の変形労働時間制</a:t>
                      </a:r>
                      <a:endParaRPr kumimoji="1" lang="en-US" altLang="ja-JP" sz="1400" b="1" dirty="0"/>
                    </a:p>
                    <a:p>
                      <a:r>
                        <a:rPr kumimoji="1" lang="ja-JP" altLang="en-US" sz="1400" b="1" dirty="0"/>
                        <a:t>➡労働基準法第３２条の２</a:t>
                      </a:r>
                    </a:p>
                  </a:txBody>
                  <a:tcPr anchor="ctr">
                    <a:solidFill>
                      <a:srgbClr val="00B0F0"/>
                    </a:solidFill>
                  </a:tcPr>
                </a:tc>
                <a:tc>
                  <a:txBody>
                    <a:bodyPr/>
                    <a:lstStyle/>
                    <a:p>
                      <a:r>
                        <a:rPr kumimoji="1" lang="en-US" altLang="ja-JP" sz="1200" b="1" dirty="0">
                          <a:solidFill>
                            <a:schemeClr val="tx1"/>
                          </a:solidFill>
                        </a:rPr>
                        <a:t>1</a:t>
                      </a:r>
                      <a:r>
                        <a:rPr kumimoji="1" lang="ja-JP" altLang="en-US" sz="1200" b="1" dirty="0">
                          <a:solidFill>
                            <a:schemeClr val="tx1"/>
                          </a:solidFill>
                        </a:rPr>
                        <a:t>か月以内の期間を平均して</a:t>
                      </a:r>
                      <a:r>
                        <a:rPr kumimoji="1" lang="en-US" altLang="ja-JP" sz="1200" b="1" dirty="0">
                          <a:solidFill>
                            <a:schemeClr val="tx1"/>
                          </a:solidFill>
                        </a:rPr>
                        <a:t>1</a:t>
                      </a:r>
                      <a:r>
                        <a:rPr kumimoji="1" lang="ja-JP" altLang="en-US" sz="1200" b="1" dirty="0">
                          <a:solidFill>
                            <a:schemeClr val="tx1"/>
                          </a:solidFill>
                        </a:rPr>
                        <a:t>週あたりの労働時間が法定労働時間を超えないことを条件として、特定の日や週について法定労働時間を超えて労働させることができる制度です。</a:t>
                      </a:r>
                      <a:endParaRPr kumimoji="1" lang="en-US" altLang="ja-JP" sz="1200" b="1" dirty="0">
                        <a:solidFill>
                          <a:schemeClr val="tx1"/>
                        </a:solidFill>
                      </a:endParaRPr>
                    </a:p>
                    <a:p>
                      <a:r>
                        <a:rPr kumimoji="1" lang="ja-JP" altLang="en-US" sz="1200" b="1" dirty="0">
                          <a:solidFill>
                            <a:schemeClr val="tx1"/>
                          </a:solidFill>
                        </a:rPr>
                        <a:t>→労使協定、就業規則等により適切に枠組みを定めてください。労使協定は適切に締結し、労働基準監督署へ届出が必要です。</a:t>
                      </a:r>
                    </a:p>
                  </a:txBody>
                  <a:tcPr anchor="ctr">
                    <a:solidFill>
                      <a:srgbClr val="00B0F0"/>
                    </a:solidFill>
                  </a:tcPr>
                </a:tc>
                <a:extLst>
                  <a:ext uri="{0D108BD9-81ED-4DB2-BD59-A6C34878D82A}">
                    <a16:rowId xmlns:a16="http://schemas.microsoft.com/office/drawing/2014/main" val="1980898839"/>
                  </a:ext>
                </a:extLst>
              </a:tr>
              <a:tr h="633243">
                <a:tc vMerge="1">
                  <a:txBody>
                    <a:bodyPr/>
                    <a:lstStyle/>
                    <a:p>
                      <a:endParaRPr kumimoji="1" lang="ja-JP" altLang="en-US"/>
                    </a:p>
                  </a:txBody>
                  <a:tcPr/>
                </a:tc>
                <a:tc>
                  <a:txBody>
                    <a:bodyPr/>
                    <a:lstStyle/>
                    <a:p>
                      <a:r>
                        <a:rPr kumimoji="1" lang="en-US" altLang="ja-JP" sz="1400" b="1" dirty="0"/>
                        <a:t>1</a:t>
                      </a:r>
                      <a:r>
                        <a:rPr kumimoji="1" lang="ja-JP" altLang="en-US" sz="1400" b="1" dirty="0"/>
                        <a:t>年単位の変形労働時間制</a:t>
                      </a:r>
                      <a:endParaRPr kumimoji="1" lang="en-US" altLang="ja-JP" sz="1400" b="1" dirty="0"/>
                    </a:p>
                    <a:p>
                      <a:r>
                        <a:rPr kumimoji="1" lang="ja-JP" altLang="en-US" sz="1400" b="1" dirty="0"/>
                        <a:t>➡労働基準法第３２条の４</a:t>
                      </a:r>
                    </a:p>
                  </a:txBody>
                  <a:tcPr anchor="ctr">
                    <a:solidFill>
                      <a:srgbClr val="00B0F0"/>
                    </a:solidFill>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200" b="1" dirty="0">
                          <a:solidFill>
                            <a:schemeClr val="tx1"/>
                          </a:solidFill>
                        </a:rPr>
                        <a:t>1</a:t>
                      </a:r>
                      <a:r>
                        <a:rPr kumimoji="1" lang="ja-JP" altLang="en-US" sz="1200" b="1" dirty="0">
                          <a:solidFill>
                            <a:schemeClr val="tx1"/>
                          </a:solidFill>
                        </a:rPr>
                        <a:t>か月を超え</a:t>
                      </a:r>
                      <a:r>
                        <a:rPr kumimoji="1" lang="en-US" altLang="ja-JP" sz="1200" b="1" dirty="0">
                          <a:solidFill>
                            <a:schemeClr val="tx1"/>
                          </a:solidFill>
                        </a:rPr>
                        <a:t>1</a:t>
                      </a:r>
                      <a:r>
                        <a:rPr kumimoji="1" lang="ja-JP" altLang="en-US" sz="1200" b="1" dirty="0">
                          <a:solidFill>
                            <a:schemeClr val="tx1"/>
                          </a:solidFill>
                        </a:rPr>
                        <a:t>年以内の期間を平均して</a:t>
                      </a:r>
                      <a:r>
                        <a:rPr kumimoji="1" lang="en-US" altLang="ja-JP" sz="1200" b="1" dirty="0">
                          <a:solidFill>
                            <a:schemeClr val="tx1"/>
                          </a:solidFill>
                        </a:rPr>
                        <a:t>1</a:t>
                      </a:r>
                      <a:r>
                        <a:rPr kumimoji="1" lang="ja-JP" altLang="en-US" sz="1200" b="1" dirty="0">
                          <a:solidFill>
                            <a:schemeClr val="tx1"/>
                          </a:solidFill>
                        </a:rPr>
                        <a:t>週あたりの労働時間が法定労働時間を超えないことを条件として、特定の日や週について法定労働時間を超えて労働させることができる制度です。</a:t>
                      </a:r>
                      <a:endParaRPr kumimoji="1" lang="en-US" altLang="ja-JP" sz="1200" b="1" dirty="0">
                        <a:solidFill>
                          <a:schemeClr val="tx1"/>
                        </a:solidFill>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dirty="0">
                          <a:solidFill>
                            <a:schemeClr val="tx1"/>
                          </a:solidFill>
                        </a:rPr>
                        <a:t>→労使協定を適切に締結し労働基準監督署長への届出が必要です。</a:t>
                      </a:r>
                      <a:endParaRPr kumimoji="1" lang="en-US" altLang="ja-JP" sz="1200" b="1" dirty="0">
                        <a:solidFill>
                          <a:schemeClr val="tx1"/>
                        </a:solidFill>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dirty="0">
                          <a:solidFill>
                            <a:schemeClr val="tx1"/>
                          </a:solidFill>
                        </a:rPr>
                        <a:t>　就業規則等に枠組みを定めておく等適切な運用が必要です。</a:t>
                      </a:r>
                      <a:endParaRPr kumimoji="1" lang="en-US" altLang="ja-JP" sz="1200" b="1" dirty="0">
                        <a:solidFill>
                          <a:schemeClr val="tx1"/>
                        </a:solidFill>
                      </a:endParaRPr>
                    </a:p>
                  </a:txBody>
                  <a:tcPr anchor="ctr">
                    <a:solidFill>
                      <a:srgbClr val="00B0F0"/>
                    </a:solidFill>
                  </a:tcPr>
                </a:tc>
                <a:extLst>
                  <a:ext uri="{0D108BD9-81ED-4DB2-BD59-A6C34878D82A}">
                    <a16:rowId xmlns:a16="http://schemas.microsoft.com/office/drawing/2014/main" val="2150795676"/>
                  </a:ext>
                </a:extLst>
              </a:tr>
              <a:tr h="822961">
                <a:tc vMerge="1">
                  <a:txBody>
                    <a:bodyPr/>
                    <a:lstStyle/>
                    <a:p>
                      <a:endParaRPr kumimoji="1" lang="ja-JP" altLang="en-US"/>
                    </a:p>
                  </a:txBody>
                  <a:tcPr/>
                </a:tc>
                <a:tc>
                  <a:txBody>
                    <a:bodyPr/>
                    <a:lstStyle/>
                    <a:p>
                      <a:r>
                        <a:rPr kumimoji="1" lang="ja-JP" altLang="en-US" sz="1400" b="1" dirty="0"/>
                        <a:t>フレックスタイム制</a:t>
                      </a:r>
                      <a:endParaRPr kumimoji="1" lang="en-US" altLang="ja-JP" sz="1400" b="1" dirty="0"/>
                    </a:p>
                    <a:p>
                      <a:r>
                        <a:rPr kumimoji="1" lang="ja-JP" altLang="en-US" sz="1400" b="1" dirty="0"/>
                        <a:t>➡労働基準法第３２条の３</a:t>
                      </a:r>
                    </a:p>
                  </a:txBody>
                  <a:tcPr anchor="ctr">
                    <a:solidFill>
                      <a:srgbClr val="00B0F0"/>
                    </a:solidFill>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200" b="1" dirty="0">
                          <a:solidFill>
                            <a:schemeClr val="tx1"/>
                          </a:solidFill>
                        </a:rPr>
                        <a:t>1</a:t>
                      </a:r>
                      <a:r>
                        <a:rPr kumimoji="1" lang="ja-JP" altLang="en-US" sz="1200" b="1" dirty="0">
                          <a:solidFill>
                            <a:schemeClr val="tx1"/>
                          </a:solidFill>
                        </a:rPr>
                        <a:t>か月から</a:t>
                      </a:r>
                      <a:r>
                        <a:rPr kumimoji="1" lang="en-US" altLang="ja-JP" sz="1200" b="1" dirty="0">
                          <a:solidFill>
                            <a:schemeClr val="tx1"/>
                          </a:solidFill>
                        </a:rPr>
                        <a:t>3</a:t>
                      </a:r>
                      <a:r>
                        <a:rPr kumimoji="1" lang="ja-JP" altLang="en-US" sz="1200" b="1" dirty="0">
                          <a:solidFill>
                            <a:schemeClr val="tx1"/>
                          </a:solidFill>
                        </a:rPr>
                        <a:t>か月以内の一定期間（清算期間）を平均して</a:t>
                      </a:r>
                      <a:r>
                        <a:rPr kumimoji="1" lang="en-US" altLang="ja-JP" sz="1200" b="1" dirty="0">
                          <a:solidFill>
                            <a:schemeClr val="tx1"/>
                          </a:solidFill>
                        </a:rPr>
                        <a:t>1</a:t>
                      </a:r>
                      <a:r>
                        <a:rPr kumimoji="1" lang="ja-JP" altLang="en-US" sz="1200" b="1" dirty="0">
                          <a:solidFill>
                            <a:schemeClr val="tx1"/>
                          </a:solidFill>
                        </a:rPr>
                        <a:t>週あたりの労働時間が法定労働時間を超えない範囲で総労働時間を定め、その総労働時間を超えないことを条件として、各従業員が各労働日の労働時間を決定する制度です。</a:t>
                      </a:r>
                      <a:endParaRPr kumimoji="1" lang="en-US" altLang="ja-JP" sz="1200" b="1" dirty="0">
                        <a:solidFill>
                          <a:schemeClr val="tx1"/>
                        </a:solidFill>
                      </a:endParaRPr>
                    </a:p>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dirty="0">
                          <a:solidFill>
                            <a:schemeClr val="tx1"/>
                          </a:solidFill>
                        </a:rPr>
                        <a:t>→労使協定を適切に締結し、就業規則にも枠組みを定めておく等適切な運用が必要です。</a:t>
                      </a:r>
                      <a:endParaRPr kumimoji="1" lang="en-US" altLang="ja-JP" sz="1200" b="1" dirty="0">
                        <a:solidFill>
                          <a:schemeClr val="tx1"/>
                        </a:solidFill>
                      </a:endParaRPr>
                    </a:p>
                    <a:p>
                      <a:pPr marL="0" marR="0" lvl="0" indent="0" algn="l" defTabSz="742950" rtl="0" eaLnBrk="1" fontAlgn="auto" latinLnBrk="0" hangingPunct="1">
                        <a:lnSpc>
                          <a:spcPct val="100000"/>
                        </a:lnSpc>
                        <a:spcBef>
                          <a:spcPts val="0"/>
                        </a:spcBef>
                        <a:spcAft>
                          <a:spcPts val="0"/>
                        </a:spcAft>
                        <a:buClrTx/>
                        <a:buSzTx/>
                        <a:buFontTx/>
                        <a:buNone/>
                        <a:tabLst/>
                        <a:defRPr/>
                      </a:pPr>
                      <a:endParaRPr kumimoji="1" lang="ja-JP" altLang="en-US" sz="1200" b="1" dirty="0">
                        <a:solidFill>
                          <a:schemeClr val="tx1"/>
                        </a:solidFill>
                      </a:endParaRPr>
                    </a:p>
                  </a:txBody>
                  <a:tcPr anchor="ctr">
                    <a:solidFill>
                      <a:srgbClr val="00B0F0"/>
                    </a:solidFill>
                  </a:tcPr>
                </a:tc>
                <a:extLst>
                  <a:ext uri="{0D108BD9-81ED-4DB2-BD59-A6C34878D82A}">
                    <a16:rowId xmlns:a16="http://schemas.microsoft.com/office/drawing/2014/main" val="977176527"/>
                  </a:ext>
                </a:extLst>
              </a:tr>
            </a:tbl>
          </a:graphicData>
        </a:graphic>
      </p:graphicFrame>
      <p:sp>
        <p:nvSpPr>
          <p:cNvPr id="8" name="テキスト プレースホルダー 2"/>
          <p:cNvSpPr>
            <a:spLocks noGrp="1"/>
          </p:cNvSpPr>
          <p:nvPr>
            <p:ph type="body" sz="quarter" idx="13"/>
          </p:nvPr>
        </p:nvSpPr>
        <p:spPr>
          <a:xfrm>
            <a:off x="61282" y="4862481"/>
            <a:ext cx="9756536" cy="330072"/>
          </a:xfrm>
        </p:spPr>
        <p:txBody>
          <a:bodyPr/>
          <a:lstStyle/>
          <a:p>
            <a:pPr marL="0" indent="0">
              <a:lnSpc>
                <a:spcPct val="100000"/>
              </a:lnSpc>
              <a:buNone/>
            </a:pPr>
            <a:r>
              <a:rPr lang="en-US" altLang="ja-JP" sz="1200" b="1" dirty="0">
                <a:solidFill>
                  <a:srgbClr val="FF0000"/>
                </a:solidFill>
                <a:latin typeface="ＭＳ 明朝" panose="02020609040205080304" pitchFamily="17" charset="-128"/>
                <a:ea typeface="ＭＳ 明朝" panose="02020609040205080304" pitchFamily="17" charset="-128"/>
              </a:rPr>
              <a:t>※</a:t>
            </a:r>
            <a:r>
              <a:rPr lang="ja-JP" altLang="en-US" sz="1200" b="1" dirty="0">
                <a:solidFill>
                  <a:srgbClr val="FF0000"/>
                </a:solidFill>
                <a:latin typeface="ＭＳ 明朝" panose="02020609040205080304" pitchFamily="17" charset="-128"/>
                <a:ea typeface="ＭＳ 明朝" panose="02020609040205080304" pitchFamily="17" charset="-128"/>
              </a:rPr>
              <a:t>１</a:t>
            </a:r>
            <a:r>
              <a:rPr lang="en-US" altLang="ja-JP" sz="1200" b="1" dirty="0">
                <a:solidFill>
                  <a:srgbClr val="FF0000"/>
                </a:solidFill>
                <a:latin typeface="ＭＳ 明朝" panose="02020609040205080304" pitchFamily="17" charset="-128"/>
                <a:ea typeface="ＭＳ 明朝" panose="02020609040205080304" pitchFamily="17" charset="-128"/>
              </a:rPr>
              <a:t> </a:t>
            </a:r>
            <a:r>
              <a:rPr lang="ja-JP" altLang="en-US" sz="1200" b="1" dirty="0">
                <a:solidFill>
                  <a:srgbClr val="FF0000"/>
                </a:solidFill>
                <a:latin typeface="ＭＳ 明朝" panose="02020609040205080304" pitchFamily="17" charset="-128"/>
                <a:ea typeface="ＭＳ 明朝" panose="02020609040205080304" pitchFamily="17" charset="-128"/>
              </a:rPr>
              <a:t>常時雇用する従業員が</a:t>
            </a:r>
            <a:r>
              <a:rPr lang="en-US" altLang="ja-JP" sz="1200" b="1" dirty="0">
                <a:solidFill>
                  <a:srgbClr val="FF0000"/>
                </a:solidFill>
                <a:latin typeface="ＭＳ 明朝" panose="02020609040205080304" pitchFamily="17" charset="-128"/>
                <a:ea typeface="ＭＳ 明朝" panose="02020609040205080304" pitchFamily="17" charset="-128"/>
              </a:rPr>
              <a:t>10</a:t>
            </a:r>
            <a:r>
              <a:rPr lang="ja-JP" altLang="en-US" sz="1200" b="1" dirty="0">
                <a:solidFill>
                  <a:srgbClr val="FF0000"/>
                </a:solidFill>
                <a:latin typeface="ＭＳ 明朝" panose="02020609040205080304" pitchFamily="17" charset="-128"/>
                <a:ea typeface="ＭＳ 明朝" panose="02020609040205080304" pitchFamily="17" charset="-128"/>
              </a:rPr>
              <a:t>人未満の商業、飲食店等一定の業種は</a:t>
            </a:r>
            <a:r>
              <a:rPr lang="en-US" altLang="ja-JP" sz="1200" b="1" dirty="0">
                <a:solidFill>
                  <a:srgbClr val="FF0000"/>
                </a:solidFill>
                <a:latin typeface="ＭＳ 明朝" panose="02020609040205080304" pitchFamily="17" charset="-128"/>
                <a:ea typeface="ＭＳ 明朝" panose="02020609040205080304" pitchFamily="17" charset="-128"/>
              </a:rPr>
              <a:t>1</a:t>
            </a:r>
            <a:r>
              <a:rPr lang="ja-JP" altLang="en-US" sz="1200" b="1" dirty="0">
                <a:solidFill>
                  <a:srgbClr val="FF0000"/>
                </a:solidFill>
                <a:latin typeface="ＭＳ 明朝" panose="02020609040205080304" pitchFamily="17" charset="-128"/>
                <a:ea typeface="ＭＳ 明朝" panose="02020609040205080304" pitchFamily="17" charset="-128"/>
              </a:rPr>
              <a:t>日</a:t>
            </a:r>
            <a:r>
              <a:rPr lang="en-US" altLang="ja-JP" sz="1200" b="1" dirty="0">
                <a:solidFill>
                  <a:srgbClr val="FF0000"/>
                </a:solidFill>
                <a:latin typeface="ＭＳ 明朝" panose="02020609040205080304" pitchFamily="17" charset="-128"/>
                <a:ea typeface="ＭＳ 明朝" panose="02020609040205080304" pitchFamily="17" charset="-128"/>
              </a:rPr>
              <a:t>8</a:t>
            </a:r>
            <a:r>
              <a:rPr lang="ja-JP" altLang="en-US" sz="1200" b="1" dirty="0">
                <a:solidFill>
                  <a:srgbClr val="FF0000"/>
                </a:solidFill>
                <a:latin typeface="ＭＳ 明朝" panose="02020609040205080304" pitchFamily="17" charset="-128"/>
                <a:ea typeface="ＭＳ 明朝" panose="02020609040205080304" pitchFamily="17" charset="-128"/>
              </a:rPr>
              <a:t>時間、週</a:t>
            </a:r>
            <a:r>
              <a:rPr lang="en-US" altLang="ja-JP" sz="1200" b="1" dirty="0">
                <a:solidFill>
                  <a:srgbClr val="FF0000"/>
                </a:solidFill>
                <a:latin typeface="ＭＳ 明朝" panose="02020609040205080304" pitchFamily="17" charset="-128"/>
                <a:ea typeface="ＭＳ 明朝" panose="02020609040205080304" pitchFamily="17" charset="-128"/>
              </a:rPr>
              <a:t>44</a:t>
            </a:r>
            <a:r>
              <a:rPr lang="ja-JP" altLang="en-US" sz="1200" b="1" dirty="0">
                <a:solidFill>
                  <a:srgbClr val="FF0000"/>
                </a:solidFill>
                <a:latin typeface="ＭＳ 明朝" panose="02020609040205080304" pitchFamily="17" charset="-128"/>
                <a:ea typeface="ＭＳ 明朝" panose="02020609040205080304" pitchFamily="17" charset="-128"/>
              </a:rPr>
              <a:t>時間が法定労働時間になります。</a:t>
            </a:r>
            <a:endParaRPr lang="en-US" altLang="ja-JP" sz="1200" b="1" dirty="0">
              <a:solidFill>
                <a:srgbClr val="FF0000"/>
              </a:solidFill>
              <a:latin typeface="ＭＳ 明朝" panose="02020609040205080304" pitchFamily="17" charset="-128"/>
              <a:ea typeface="ＭＳ 明朝" panose="02020609040205080304" pitchFamily="17" charset="-128"/>
            </a:endParaRPr>
          </a:p>
        </p:txBody>
      </p:sp>
      <p:sp>
        <p:nvSpPr>
          <p:cNvPr id="1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13" name="テキスト プレースホルダー 11"/>
          <p:cNvSpPr txBox="1">
            <a:spLocks noGrp="1"/>
          </p:cNvSpPr>
          <p:nvPr>
            <p:ph type="body" sz="quarter" idx="4294967295"/>
          </p:nvPr>
        </p:nvSpPr>
        <p:spPr>
          <a:xfrm>
            <a:off x="85910" y="400049"/>
            <a:ext cx="9821541" cy="407419"/>
          </a:xfrm>
          <a:prstGeom prst="rect">
            <a:avLst/>
          </a:prstGeom>
          <a:solidFill>
            <a:schemeClr val="accent6">
              <a:lumMod val="20000"/>
              <a:lumOff val="80000"/>
            </a:schemeClr>
          </a:solidFill>
        </p:spPr>
        <p:txBody>
          <a:bodyPr wrap="square" rtlCol="0">
            <a:spAutoFit/>
          </a:bodyPr>
          <a:lstStyle/>
          <a:p>
            <a:pPr marL="0" indent="0">
              <a:buNone/>
            </a:pPr>
            <a:r>
              <a:rPr kumimoji="1" lang="ja-JP" altLang="en-US" b="1" dirty="0"/>
              <a:t>　</a:t>
            </a:r>
            <a:r>
              <a:rPr lang="ja-JP" altLang="en-US" b="1" dirty="0"/>
              <a:t> </a:t>
            </a:r>
            <a:r>
              <a:rPr lang="ja-JP" altLang="en-US" sz="1800" b="1" dirty="0"/>
              <a:t>（３）労働時間について　</a:t>
            </a:r>
            <a:r>
              <a:rPr lang="en-US" altLang="ja-JP" sz="1800" b="1" dirty="0"/>
              <a:t>Point</a:t>
            </a:r>
            <a:r>
              <a:rPr lang="ja-JP" altLang="en-US" sz="1800" b="1" dirty="0"/>
              <a:t>３</a:t>
            </a:r>
            <a:r>
              <a:rPr kumimoji="1" lang="ja-JP" altLang="en-US" sz="1800" b="1" dirty="0"/>
              <a:t>　</a:t>
            </a:r>
            <a:r>
              <a:rPr lang="ja-JP" altLang="en-US" sz="1800" b="1" dirty="0"/>
              <a:t>変形労働時間制等の正しい運用</a:t>
            </a:r>
            <a:endParaRPr kumimoji="1" lang="en-US" altLang="ja-JP" sz="1800" b="1" dirty="0"/>
          </a:p>
        </p:txBody>
      </p:sp>
      <p:grpSp>
        <p:nvGrpSpPr>
          <p:cNvPr id="17" name="グループ化 16"/>
          <p:cNvGrpSpPr/>
          <p:nvPr/>
        </p:nvGrpSpPr>
        <p:grpSpPr>
          <a:xfrm>
            <a:off x="3226942" y="5595199"/>
            <a:ext cx="1364228" cy="885370"/>
            <a:chOff x="3026050" y="5639713"/>
            <a:chExt cx="1815382" cy="1005818"/>
          </a:xfrm>
        </p:grpSpPr>
        <p:pic>
          <p:nvPicPr>
            <p:cNvPr id="14" name="図 13"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3246" y="5639713"/>
              <a:ext cx="978186" cy="1005818"/>
            </a:xfrm>
            <a:prstGeom prst="rect">
              <a:avLst/>
            </a:prstGeom>
          </p:spPr>
        </p:pic>
        <p:pic>
          <p:nvPicPr>
            <p:cNvPr id="16" name="図 15"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6050" y="5639713"/>
              <a:ext cx="837196" cy="1005818"/>
            </a:xfrm>
            <a:prstGeom prst="rect">
              <a:avLst/>
            </a:prstGeom>
          </p:spPr>
        </p:pic>
      </p:grpSp>
      <p:grpSp>
        <p:nvGrpSpPr>
          <p:cNvPr id="19" name="グループ化 18"/>
          <p:cNvGrpSpPr/>
          <p:nvPr/>
        </p:nvGrpSpPr>
        <p:grpSpPr>
          <a:xfrm>
            <a:off x="118301" y="5693964"/>
            <a:ext cx="1619416" cy="719751"/>
            <a:chOff x="118300" y="5566526"/>
            <a:chExt cx="2146790" cy="1027066"/>
          </a:xfrm>
        </p:grpSpPr>
        <p:pic>
          <p:nvPicPr>
            <p:cNvPr id="7" name="図 6"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2600" y="5589240"/>
              <a:ext cx="912490" cy="1004352"/>
            </a:xfrm>
            <a:prstGeom prst="rect">
              <a:avLst/>
            </a:prstGeom>
          </p:spPr>
        </p:pic>
        <p:pic>
          <p:nvPicPr>
            <p:cNvPr id="15" name="図 14"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300" y="5566526"/>
              <a:ext cx="837196" cy="926605"/>
            </a:xfrm>
            <a:prstGeom prst="rect">
              <a:avLst/>
            </a:prstGeom>
          </p:spPr>
        </p:pic>
        <p:pic>
          <p:nvPicPr>
            <p:cNvPr id="18" name="図 17"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8816" y="6029828"/>
              <a:ext cx="550465" cy="544280"/>
            </a:xfrm>
            <a:prstGeom prst="rect">
              <a:avLst/>
            </a:prstGeom>
          </p:spPr>
        </p:pic>
      </p:grpSp>
      <p:grpSp>
        <p:nvGrpSpPr>
          <p:cNvPr id="32" name="グループ化 31"/>
          <p:cNvGrpSpPr/>
          <p:nvPr/>
        </p:nvGrpSpPr>
        <p:grpSpPr>
          <a:xfrm>
            <a:off x="4444087" y="5308558"/>
            <a:ext cx="1337527" cy="1609151"/>
            <a:chOff x="5544214" y="5027517"/>
            <a:chExt cx="1881629" cy="1954850"/>
          </a:xfrm>
        </p:grpSpPr>
        <p:pic>
          <p:nvPicPr>
            <p:cNvPr id="30" name="図 29"/>
            <p:cNvPicPr>
              <a:picLocks noChangeAspect="1"/>
            </p:cNvPicPr>
            <p:nvPr/>
          </p:nvPicPr>
          <p:blipFill>
            <a:blip r:embed="rId6"/>
            <a:stretch>
              <a:fillRect/>
            </a:stretch>
          </p:blipFill>
          <p:spPr>
            <a:xfrm>
              <a:off x="6032178" y="5027517"/>
              <a:ext cx="1393665" cy="1459335"/>
            </a:xfrm>
            <a:prstGeom prst="rect">
              <a:avLst/>
            </a:prstGeom>
          </p:spPr>
        </p:pic>
        <p:grpSp>
          <p:nvGrpSpPr>
            <p:cNvPr id="27" name="グループ化 26"/>
            <p:cNvGrpSpPr/>
            <p:nvPr/>
          </p:nvGrpSpPr>
          <p:grpSpPr>
            <a:xfrm rot="605278">
              <a:off x="5544214" y="5523032"/>
              <a:ext cx="1548845" cy="1459335"/>
              <a:chOff x="2738874" y="5342698"/>
              <a:chExt cx="1548845" cy="1459335"/>
            </a:xfrm>
          </p:grpSpPr>
          <p:pic>
            <p:nvPicPr>
              <p:cNvPr id="28" name="図 27"/>
              <p:cNvPicPr>
                <a:picLocks noChangeAspect="1"/>
              </p:cNvPicPr>
              <p:nvPr/>
            </p:nvPicPr>
            <p:blipFill>
              <a:blip r:embed="rId6"/>
              <a:stretch>
                <a:fillRect/>
              </a:stretch>
            </p:blipFill>
            <p:spPr>
              <a:xfrm>
                <a:off x="2738874" y="5342698"/>
                <a:ext cx="1548845" cy="1459335"/>
              </a:xfrm>
              <a:prstGeom prst="rect">
                <a:avLst/>
              </a:prstGeom>
            </p:spPr>
          </p:pic>
          <p:sp>
            <p:nvSpPr>
              <p:cNvPr id="29" name="正方形/長方形 28"/>
              <p:cNvSpPr/>
              <p:nvPr/>
            </p:nvSpPr>
            <p:spPr>
              <a:xfrm rot="941957">
                <a:off x="3105332" y="5671570"/>
                <a:ext cx="930388" cy="307777"/>
              </a:xfrm>
              <a:prstGeom prst="rect">
                <a:avLst/>
              </a:prstGeom>
              <a:solidFill>
                <a:schemeClr val="bg1"/>
              </a:solidFill>
            </p:spPr>
            <p:txBody>
              <a:bodyPr wrap="square" lIns="91440" tIns="45720" rIns="91440" bIns="45720">
                <a:spAutoFit/>
              </a:bodyPr>
              <a:lstStyle/>
              <a:p>
                <a:pPr algn="ctr"/>
                <a:r>
                  <a:rPr lang="ja-JP" altLang="en-US" sz="1400" b="0" cap="none" spc="0" dirty="0">
                    <a:ln w="0"/>
                    <a:solidFill>
                      <a:schemeClr val="tx1"/>
                    </a:solidFill>
                    <a:effectLst>
                      <a:outerShdw blurRad="38100" dist="19050" dir="2700000" algn="tl" rotWithShape="0">
                        <a:schemeClr val="dk1">
                          <a:alpha val="40000"/>
                        </a:schemeClr>
                      </a:outerShdw>
                    </a:effectLst>
                  </a:rPr>
                  <a:t>労使協定</a:t>
                </a:r>
              </a:p>
            </p:txBody>
          </p:sp>
        </p:grpSp>
      </p:grpSp>
      <p:grpSp>
        <p:nvGrpSpPr>
          <p:cNvPr id="39" name="グループ化 38"/>
          <p:cNvGrpSpPr/>
          <p:nvPr/>
        </p:nvGrpSpPr>
        <p:grpSpPr>
          <a:xfrm>
            <a:off x="1996872" y="5257222"/>
            <a:ext cx="1337527" cy="1609151"/>
            <a:chOff x="5544214" y="5027517"/>
            <a:chExt cx="1881629" cy="1954850"/>
          </a:xfrm>
        </p:grpSpPr>
        <p:pic>
          <p:nvPicPr>
            <p:cNvPr id="40" name="図 39"/>
            <p:cNvPicPr>
              <a:picLocks noChangeAspect="1"/>
            </p:cNvPicPr>
            <p:nvPr/>
          </p:nvPicPr>
          <p:blipFill>
            <a:blip r:embed="rId6"/>
            <a:stretch>
              <a:fillRect/>
            </a:stretch>
          </p:blipFill>
          <p:spPr>
            <a:xfrm>
              <a:off x="6032178" y="5027517"/>
              <a:ext cx="1393665" cy="1459335"/>
            </a:xfrm>
            <a:prstGeom prst="rect">
              <a:avLst/>
            </a:prstGeom>
          </p:spPr>
        </p:pic>
        <p:grpSp>
          <p:nvGrpSpPr>
            <p:cNvPr id="41" name="グループ化 40"/>
            <p:cNvGrpSpPr/>
            <p:nvPr/>
          </p:nvGrpSpPr>
          <p:grpSpPr>
            <a:xfrm rot="605278">
              <a:off x="5544214" y="5523032"/>
              <a:ext cx="1548845" cy="1459335"/>
              <a:chOff x="2738874" y="5342698"/>
              <a:chExt cx="1548845" cy="1459335"/>
            </a:xfrm>
          </p:grpSpPr>
          <p:pic>
            <p:nvPicPr>
              <p:cNvPr id="42" name="図 41"/>
              <p:cNvPicPr>
                <a:picLocks noChangeAspect="1"/>
              </p:cNvPicPr>
              <p:nvPr/>
            </p:nvPicPr>
            <p:blipFill>
              <a:blip r:embed="rId6"/>
              <a:stretch>
                <a:fillRect/>
              </a:stretch>
            </p:blipFill>
            <p:spPr>
              <a:xfrm>
                <a:off x="2738874" y="5342698"/>
                <a:ext cx="1548845" cy="1459335"/>
              </a:xfrm>
              <a:prstGeom prst="rect">
                <a:avLst/>
              </a:prstGeom>
            </p:spPr>
          </p:pic>
          <p:sp>
            <p:nvSpPr>
              <p:cNvPr id="43" name="正方形/長方形 42"/>
              <p:cNvSpPr/>
              <p:nvPr/>
            </p:nvSpPr>
            <p:spPr>
              <a:xfrm rot="941957">
                <a:off x="3105332" y="5671570"/>
                <a:ext cx="930388" cy="307777"/>
              </a:xfrm>
              <a:prstGeom prst="rect">
                <a:avLst/>
              </a:prstGeom>
              <a:solidFill>
                <a:schemeClr val="bg1"/>
              </a:solidFill>
            </p:spPr>
            <p:txBody>
              <a:bodyPr wrap="square" lIns="91440" tIns="45720" rIns="91440" bIns="45720">
                <a:spAutoFit/>
              </a:bodyPr>
              <a:lstStyle/>
              <a:p>
                <a:pPr algn="ctr"/>
                <a:r>
                  <a:rPr lang="ja-JP" altLang="en-US" sz="1400" b="0" cap="none" spc="0" dirty="0">
                    <a:ln w="0"/>
                    <a:solidFill>
                      <a:schemeClr val="tx1"/>
                    </a:solidFill>
                    <a:effectLst>
                      <a:outerShdw blurRad="38100" dist="19050" dir="2700000" algn="tl" rotWithShape="0">
                        <a:schemeClr val="dk1">
                          <a:alpha val="40000"/>
                        </a:schemeClr>
                      </a:outerShdw>
                    </a:effectLst>
                  </a:rPr>
                  <a:t>労使協定</a:t>
                </a:r>
              </a:p>
            </p:txBody>
          </p:sp>
        </p:grpSp>
      </p:grpSp>
      <p:grpSp>
        <p:nvGrpSpPr>
          <p:cNvPr id="44" name="グループ化 43"/>
          <p:cNvGrpSpPr/>
          <p:nvPr/>
        </p:nvGrpSpPr>
        <p:grpSpPr>
          <a:xfrm>
            <a:off x="5133545" y="4958883"/>
            <a:ext cx="4773906" cy="1591341"/>
            <a:chOff x="5838566" y="1922025"/>
            <a:chExt cx="6049674" cy="1932448"/>
          </a:xfrm>
        </p:grpSpPr>
        <p:pic>
          <p:nvPicPr>
            <p:cNvPr id="45" name="図 44" descr="画面の領域"/>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15033" y="2935481"/>
              <a:ext cx="408750" cy="408750"/>
            </a:xfrm>
            <a:prstGeom prst="rect">
              <a:avLst/>
            </a:prstGeom>
          </p:spPr>
        </p:pic>
        <p:pic>
          <p:nvPicPr>
            <p:cNvPr id="46" name="図 45" descr="画面の領域"/>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09717" y="2408297"/>
              <a:ext cx="414594" cy="382076"/>
            </a:xfrm>
            <a:prstGeom prst="rect">
              <a:avLst/>
            </a:prstGeom>
          </p:spPr>
        </p:pic>
        <p:grpSp>
          <p:nvGrpSpPr>
            <p:cNvPr id="47" name="グループ化 46"/>
            <p:cNvGrpSpPr/>
            <p:nvPr/>
          </p:nvGrpSpPr>
          <p:grpSpPr>
            <a:xfrm>
              <a:off x="5838566" y="1922025"/>
              <a:ext cx="6049674" cy="1932448"/>
              <a:chOff x="5849080" y="2070078"/>
              <a:chExt cx="6049674" cy="1932448"/>
            </a:xfrm>
          </p:grpSpPr>
          <p:pic>
            <p:nvPicPr>
              <p:cNvPr id="48" name="図 47" descr="画面の領域"/>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61953" y="3021229"/>
                <a:ext cx="431615" cy="368834"/>
              </a:xfrm>
              <a:prstGeom prst="rect">
                <a:avLst/>
              </a:prstGeom>
            </p:spPr>
          </p:pic>
          <p:pic>
            <p:nvPicPr>
              <p:cNvPr id="49" name="図 48" descr="画面の領域"/>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125546" y="2538065"/>
                <a:ext cx="421576" cy="382076"/>
              </a:xfrm>
              <a:prstGeom prst="rect">
                <a:avLst/>
              </a:prstGeom>
            </p:spPr>
          </p:pic>
          <p:pic>
            <p:nvPicPr>
              <p:cNvPr id="50" name="図 49"/>
              <p:cNvPicPr>
                <a:picLocks noChangeAspect="1"/>
              </p:cNvPicPr>
              <p:nvPr/>
            </p:nvPicPr>
            <p:blipFill>
              <a:blip r:embed="rId11"/>
              <a:stretch>
                <a:fillRect/>
              </a:stretch>
            </p:blipFill>
            <p:spPr>
              <a:xfrm>
                <a:off x="7735915" y="2070078"/>
                <a:ext cx="1389632" cy="800025"/>
              </a:xfrm>
              <a:prstGeom prst="rect">
                <a:avLst/>
              </a:prstGeom>
            </p:spPr>
          </p:pic>
          <p:pic>
            <p:nvPicPr>
              <p:cNvPr id="51" name="図 50"/>
              <p:cNvPicPr>
                <a:picLocks noChangeAspect="1"/>
              </p:cNvPicPr>
              <p:nvPr/>
            </p:nvPicPr>
            <p:blipFill>
              <a:blip r:embed="rId12"/>
              <a:stretch>
                <a:fillRect/>
              </a:stretch>
            </p:blipFill>
            <p:spPr>
              <a:xfrm>
                <a:off x="7972860" y="3039954"/>
                <a:ext cx="1139930" cy="313162"/>
              </a:xfrm>
              <a:prstGeom prst="rect">
                <a:avLst/>
              </a:prstGeom>
            </p:spPr>
          </p:pic>
          <p:sp>
            <p:nvSpPr>
              <p:cNvPr id="52" name="正方形/長方形 51"/>
              <p:cNvSpPr/>
              <p:nvPr/>
            </p:nvSpPr>
            <p:spPr>
              <a:xfrm>
                <a:off x="5849080" y="3516652"/>
                <a:ext cx="6049674" cy="485874"/>
              </a:xfrm>
              <a:prstGeom prst="rect">
                <a:avLst/>
              </a:prstGeom>
              <a:noFill/>
            </p:spPr>
            <p:txBody>
              <a:bodyPr wrap="square" lIns="91440" tIns="45720" rIns="91440" bIns="45720">
                <a:spAutoFit/>
              </a:bodyPr>
              <a:lstStyle/>
              <a:p>
                <a:pPr algn="ctr"/>
                <a:r>
                  <a:rPr lang="ja-JP" altLang="en-US" sz="2000" b="1" dirty="0">
                    <a:ln w="6600">
                      <a:solidFill>
                        <a:schemeClr val="accent2"/>
                      </a:solidFill>
                      <a:prstDash val="solid"/>
                    </a:ln>
                    <a:solidFill>
                      <a:srgbClr val="FFFFFF"/>
                    </a:solidFill>
                    <a:effectLst>
                      <a:outerShdw dist="38100" dir="2700000" algn="tl" rotWithShape="0">
                        <a:schemeClr val="accent2"/>
                      </a:outerShdw>
                    </a:effectLst>
                  </a:rPr>
                  <a:t>フレックスタイム</a:t>
                </a:r>
                <a:endParaRPr lang="en-US" altLang="ja-JP" sz="2000" b="1" dirty="0">
                  <a:ln w="6600">
                    <a:solidFill>
                      <a:schemeClr val="accent2"/>
                    </a:solidFill>
                    <a:prstDash val="solid"/>
                  </a:ln>
                  <a:solidFill>
                    <a:srgbClr val="FFFFFF"/>
                  </a:solidFill>
                  <a:effectLst>
                    <a:outerShdw dist="38100" dir="2700000" algn="tl" rotWithShape="0">
                      <a:schemeClr val="accent2"/>
                    </a:outerShdw>
                  </a:effectLst>
                </a:endParaRPr>
              </a:p>
            </p:txBody>
          </p:sp>
        </p:grpSp>
      </p:grpSp>
      <p:grpSp>
        <p:nvGrpSpPr>
          <p:cNvPr id="53" name="グループ化 52"/>
          <p:cNvGrpSpPr/>
          <p:nvPr/>
        </p:nvGrpSpPr>
        <p:grpSpPr>
          <a:xfrm>
            <a:off x="8532948" y="4958883"/>
            <a:ext cx="1337527" cy="1609151"/>
            <a:chOff x="5544214" y="5027517"/>
            <a:chExt cx="1881629" cy="1954850"/>
          </a:xfrm>
        </p:grpSpPr>
        <p:pic>
          <p:nvPicPr>
            <p:cNvPr id="54" name="図 53"/>
            <p:cNvPicPr>
              <a:picLocks noChangeAspect="1"/>
            </p:cNvPicPr>
            <p:nvPr/>
          </p:nvPicPr>
          <p:blipFill>
            <a:blip r:embed="rId6"/>
            <a:stretch>
              <a:fillRect/>
            </a:stretch>
          </p:blipFill>
          <p:spPr>
            <a:xfrm>
              <a:off x="6032178" y="5027517"/>
              <a:ext cx="1393665" cy="1459335"/>
            </a:xfrm>
            <a:prstGeom prst="rect">
              <a:avLst/>
            </a:prstGeom>
          </p:spPr>
        </p:pic>
        <p:grpSp>
          <p:nvGrpSpPr>
            <p:cNvPr id="55" name="グループ化 54"/>
            <p:cNvGrpSpPr/>
            <p:nvPr/>
          </p:nvGrpSpPr>
          <p:grpSpPr>
            <a:xfrm rot="605278">
              <a:off x="5544214" y="5523032"/>
              <a:ext cx="1548845" cy="1459335"/>
              <a:chOff x="2738874" y="5342698"/>
              <a:chExt cx="1548845" cy="1459335"/>
            </a:xfrm>
          </p:grpSpPr>
          <p:pic>
            <p:nvPicPr>
              <p:cNvPr id="56" name="図 55"/>
              <p:cNvPicPr>
                <a:picLocks noChangeAspect="1"/>
              </p:cNvPicPr>
              <p:nvPr/>
            </p:nvPicPr>
            <p:blipFill>
              <a:blip r:embed="rId6"/>
              <a:stretch>
                <a:fillRect/>
              </a:stretch>
            </p:blipFill>
            <p:spPr>
              <a:xfrm>
                <a:off x="2738874" y="5342698"/>
                <a:ext cx="1548845" cy="1459335"/>
              </a:xfrm>
              <a:prstGeom prst="rect">
                <a:avLst/>
              </a:prstGeom>
            </p:spPr>
          </p:pic>
          <p:sp>
            <p:nvSpPr>
              <p:cNvPr id="57" name="正方形/長方形 56"/>
              <p:cNvSpPr/>
              <p:nvPr/>
            </p:nvSpPr>
            <p:spPr>
              <a:xfrm rot="941957">
                <a:off x="3105332" y="5671570"/>
                <a:ext cx="930388" cy="307777"/>
              </a:xfrm>
              <a:prstGeom prst="rect">
                <a:avLst/>
              </a:prstGeom>
              <a:solidFill>
                <a:schemeClr val="bg1"/>
              </a:solidFill>
            </p:spPr>
            <p:txBody>
              <a:bodyPr wrap="square" lIns="91440" tIns="45720" rIns="91440" bIns="45720">
                <a:spAutoFit/>
              </a:bodyPr>
              <a:lstStyle/>
              <a:p>
                <a:pPr algn="ctr"/>
                <a:r>
                  <a:rPr lang="ja-JP" altLang="en-US" sz="1400" b="0" cap="none" spc="0" dirty="0">
                    <a:ln w="0"/>
                    <a:solidFill>
                      <a:schemeClr val="tx1"/>
                    </a:solidFill>
                    <a:effectLst>
                      <a:outerShdw blurRad="38100" dist="19050" dir="2700000" algn="tl" rotWithShape="0">
                        <a:schemeClr val="dk1">
                          <a:alpha val="40000"/>
                        </a:schemeClr>
                      </a:outerShdw>
                    </a:effectLst>
                  </a:rPr>
                  <a:t>労使協定</a:t>
                </a:r>
              </a:p>
            </p:txBody>
          </p:sp>
        </p:grpSp>
      </p:grpSp>
    </p:spTree>
    <p:extLst>
      <p:ext uri="{BB962C8B-B14F-4D97-AF65-F5344CB8AC3E}">
        <p14:creationId xmlns:p14="http://schemas.microsoft.com/office/powerpoint/2010/main" val="5375480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10</a:t>
            </a:fld>
            <a:endParaRPr kumimoji="1" lang="ja-JP" altLang="en-US"/>
          </a:p>
        </p:txBody>
      </p:sp>
      <p:sp>
        <p:nvSpPr>
          <p:cNvPr id="1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13" name="テキスト プレースホルダー 11"/>
          <p:cNvSpPr txBox="1">
            <a:spLocks noGrp="1"/>
          </p:cNvSpPr>
          <p:nvPr>
            <p:ph type="body" sz="quarter" idx="4294967295"/>
          </p:nvPr>
        </p:nvSpPr>
        <p:spPr>
          <a:xfrm>
            <a:off x="85911" y="400049"/>
            <a:ext cx="8971546" cy="407419"/>
          </a:xfrm>
          <a:prstGeom prst="rect">
            <a:avLst/>
          </a:prstGeom>
          <a:solidFill>
            <a:schemeClr val="accent6">
              <a:lumMod val="20000"/>
              <a:lumOff val="80000"/>
            </a:schemeClr>
          </a:solidFill>
        </p:spPr>
        <p:txBody>
          <a:bodyPr wrap="square" rtlCol="0">
            <a:spAutoFit/>
          </a:bodyPr>
          <a:lstStyle/>
          <a:p>
            <a:pPr marL="0" indent="0">
              <a:buNone/>
            </a:pPr>
            <a:r>
              <a:rPr kumimoji="1" lang="ja-JP" altLang="en-US" b="1" dirty="0"/>
              <a:t>　</a:t>
            </a:r>
            <a:r>
              <a:rPr lang="ja-JP" altLang="en-US" b="1" dirty="0"/>
              <a:t> </a:t>
            </a:r>
            <a:r>
              <a:rPr lang="ja-JP" altLang="en-US" sz="1800" b="1" dirty="0"/>
              <a:t>（３）労働時間について　</a:t>
            </a:r>
            <a:r>
              <a:rPr lang="en-US" altLang="ja-JP" sz="1800" b="1" dirty="0"/>
              <a:t>Point4</a:t>
            </a:r>
            <a:r>
              <a:rPr kumimoji="1" lang="ja-JP" altLang="en-US" sz="1800" b="1" dirty="0"/>
              <a:t>　</a:t>
            </a:r>
            <a:r>
              <a:rPr lang="ja-JP" altLang="en-US" sz="1800" b="1" dirty="0"/>
              <a:t>３６協定の締結・届出　➡労働基準法第</a:t>
            </a:r>
            <a:r>
              <a:rPr lang="en-US" altLang="ja-JP" sz="1800" b="1" dirty="0"/>
              <a:t>36</a:t>
            </a:r>
            <a:r>
              <a:rPr lang="ja-JP" altLang="en-US" sz="1800" b="1" dirty="0"/>
              <a:t>条</a:t>
            </a:r>
            <a:endParaRPr kumimoji="1" lang="en-US" altLang="ja-JP" sz="1800" b="1" dirty="0"/>
          </a:p>
        </p:txBody>
      </p:sp>
      <p:pic>
        <p:nvPicPr>
          <p:cNvPr id="37" name="図 36">
            <a:extLst>
              <a:ext uri="{FF2B5EF4-FFF2-40B4-BE49-F238E27FC236}">
                <a16:creationId xmlns:a16="http://schemas.microsoft.com/office/drawing/2014/main" id="{E7467477-C8AC-F4D3-2411-5E7747FA76EB}"/>
              </a:ext>
            </a:extLst>
          </p:cNvPr>
          <p:cNvPicPr>
            <a:picLocks noChangeAspect="1"/>
          </p:cNvPicPr>
          <p:nvPr/>
        </p:nvPicPr>
        <p:blipFill rotWithShape="1">
          <a:blip r:embed="rId2"/>
          <a:srcRect t="11261" r="242" b="47182"/>
          <a:stretch/>
        </p:blipFill>
        <p:spPr>
          <a:xfrm>
            <a:off x="910025" y="816968"/>
            <a:ext cx="7362698" cy="1523299"/>
          </a:xfrm>
          <a:prstGeom prst="rect">
            <a:avLst/>
          </a:prstGeom>
        </p:spPr>
      </p:pic>
      <p:sp>
        <p:nvSpPr>
          <p:cNvPr id="38" name="テキスト ボックス 37">
            <a:extLst>
              <a:ext uri="{FF2B5EF4-FFF2-40B4-BE49-F238E27FC236}">
                <a16:creationId xmlns:a16="http://schemas.microsoft.com/office/drawing/2014/main" id="{5C2D8059-6E53-162F-F6FC-23E07A761979}"/>
              </a:ext>
            </a:extLst>
          </p:cNvPr>
          <p:cNvSpPr txBox="1"/>
          <p:nvPr/>
        </p:nvSpPr>
        <p:spPr>
          <a:xfrm>
            <a:off x="35456" y="2349767"/>
            <a:ext cx="9799089" cy="4047262"/>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労働基準法では、労働時間は原則として、</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１日８時間・１週</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40</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時間以内</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とされています。（「法定労働時間」といいます。）。また、</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休日は原則として、毎週少なくとも１回与えることと</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されています（「法定休日」といいます。）。</a:t>
            </a:r>
            <a:endParaRPr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buFont typeface="Wingdings" panose="05000000000000000000" pitchFamily="2" charset="2"/>
              <a:buChar char="l"/>
            </a:pP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法定労働時間を超えて労働者に時間外労働をさせる場合や法定休日に労働させる場合には、</a:t>
            </a:r>
            <a:endParaRPr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pPr marL="361950" lvl="0" indent="-171450">
              <a:lnSpc>
                <a:spcPct val="150000"/>
              </a:lnSpc>
              <a:buFont typeface="Wingdings" panose="05000000000000000000" pitchFamily="2" charset="2"/>
              <a:buChar char="Ø"/>
            </a:pP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労働基準法第</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36</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条に基づく労使協定（</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36</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（サブロク）協定）の締結と所轄労働基準監督署長への届出が必要となります。</a:t>
            </a:r>
            <a:endParaRPr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buFont typeface="Wingdings" panose="05000000000000000000" pitchFamily="2" charset="2"/>
              <a:buChar char="l"/>
            </a:pP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36</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協定では、「時間外労働を行う業務の種類」や「時間外労働の上限」などを決める必要があり、時間外労働は原則</a:t>
            </a:r>
            <a:endParaRPr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50000"/>
              </a:lnSpc>
            </a:pP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　としては</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45</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時間、年</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360</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時間（対象期間が</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か月を超える</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年変形労働時間制の対象労働者は月</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42</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時間、年</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320</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　</a:t>
            </a:r>
            <a:endPar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50000"/>
              </a:lnSpc>
            </a:pP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　間）</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です。</a:t>
            </a:r>
            <a:endParaRPr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50000"/>
              </a:lnSpc>
            </a:pP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●臨時的な特別な事情があって労使が合意する場合（特別条項）には年</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か月まで月</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45</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時間を超えることが可能ですが、</a:t>
            </a:r>
            <a:endParaRPr lang="en-US" altLang="ja-JP" sz="1400" dirty="0">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50000"/>
              </a:lnSpc>
            </a:pP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①時間外労働が年</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720</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時間以内</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②時間外労働と休日労働の合計が月</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時間以内</a:t>
            </a:r>
            <a:endPar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50000"/>
              </a:lnSpc>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なお、いずれの場合においても、</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①時間外労働と休日労働の合計が月</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時間以内、②</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か月の平均がすべて</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月当たり</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80</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時間以内</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である必要があります。（次ページにイメージ図を表示しています。）</a:t>
            </a:r>
            <a:endPar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4531586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グループ化 6"/>
          <p:cNvGrpSpPr/>
          <p:nvPr/>
        </p:nvGrpSpPr>
        <p:grpSpPr>
          <a:xfrm>
            <a:off x="928453" y="1188374"/>
            <a:ext cx="7541564" cy="5620267"/>
            <a:chOff x="2386811" y="1683646"/>
            <a:chExt cx="7541564" cy="5620267"/>
          </a:xfrm>
        </p:grpSpPr>
        <p:sp>
          <p:nvSpPr>
            <p:cNvPr id="41" name="テキスト ボックス 40"/>
            <p:cNvSpPr txBox="1"/>
            <p:nvPr/>
          </p:nvSpPr>
          <p:spPr>
            <a:xfrm>
              <a:off x="7269160" y="2538533"/>
              <a:ext cx="2659215" cy="2369880"/>
            </a:xfrm>
            <a:prstGeom prst="rect">
              <a:avLst/>
            </a:prstGeom>
            <a:noFill/>
          </p:spPr>
          <p:txBody>
            <a:bodyPr wrap="square" rtlCol="0">
              <a:spAutoFit/>
            </a:bodyPr>
            <a:lstStyle/>
            <a:p>
              <a:pPr marL="0" marR="0" lvl="0" indent="0" algn="l" defTabSz="957816" rtl="0" eaLnBrk="1" fontAlgn="auto" latinLnBrk="0" hangingPunct="1">
                <a:lnSpc>
                  <a:spcPct val="100000"/>
                </a:lnSpc>
                <a:spcBef>
                  <a:spcPts val="0"/>
                </a:spcBef>
                <a:spcAft>
                  <a:spcPts val="0"/>
                </a:spcAft>
                <a:buClrTx/>
                <a:buSzTx/>
                <a:buFontTx/>
                <a:buNone/>
                <a:tabLst/>
                <a:defRPr/>
              </a:pPr>
              <a:r>
                <a:rPr kumimoji="1" lang="ja-JP" altLang="en-US"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✔年</a:t>
              </a:r>
              <a:r>
                <a:rPr kumimoji="1" lang="en-US" altLang="ja-JP"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720</a:t>
              </a:r>
              <a:r>
                <a:rPr kumimoji="1" lang="ja-JP" altLang="en-US"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時間</a:t>
              </a:r>
              <a:endParaRPr kumimoji="1" lang="en-US" altLang="ja-JP"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a:p>
              <a:pPr marL="0" marR="0" lvl="0" indent="0" algn="l" defTabSz="957816" rtl="0" eaLnBrk="1" fontAlgn="auto" latinLnBrk="0" hangingPunct="1">
                <a:lnSpc>
                  <a:spcPct val="100000"/>
                </a:lnSpc>
                <a:spcBef>
                  <a:spcPts val="600"/>
                </a:spcBef>
                <a:spcAft>
                  <a:spcPts val="0"/>
                </a:spcAft>
                <a:buClrTx/>
                <a:buSzTx/>
                <a:buFontTx/>
                <a:buNone/>
                <a:tabLst/>
                <a:defRPr/>
              </a:pPr>
              <a:r>
                <a:rPr kumimoji="1" lang="ja-JP" altLang="en-US" sz="1900" b="1" noProof="0" dirty="0">
                  <a:solidFill>
                    <a:srgbClr val="FF0000"/>
                  </a:solidFill>
                  <a:latin typeface="メイリオ" panose="020B0604030504040204" pitchFamily="50" charset="-128"/>
                  <a:ea typeface="メイリオ" panose="020B0604030504040204" pitchFamily="50" charset="-128"/>
                </a:rPr>
                <a:t>✔</a:t>
              </a:r>
              <a:r>
                <a:rPr kumimoji="1" lang="ja-JP" altLang="en-US"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月</a:t>
              </a:r>
              <a:r>
                <a:rPr kumimoji="1" lang="en-US" altLang="ja-JP"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100</a:t>
              </a:r>
              <a:r>
                <a:rPr kumimoji="1" lang="ja-JP" altLang="en-US"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時間未満</a:t>
              </a:r>
              <a:br>
                <a:rPr kumimoji="1" lang="en-US" altLang="ja-JP"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br>
              <a:r>
                <a:rPr kumimoji="1" lang="ja-JP" altLang="en-US"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（休日労働含む）</a:t>
              </a:r>
              <a:endParaRPr kumimoji="1" lang="en-US" altLang="ja-JP"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a:p>
              <a:pPr marL="0" marR="0" lvl="0" indent="0" algn="l" defTabSz="957816" rtl="0" eaLnBrk="1" fontAlgn="auto" latinLnBrk="0" hangingPunct="1">
                <a:lnSpc>
                  <a:spcPct val="100000"/>
                </a:lnSpc>
                <a:spcBef>
                  <a:spcPts val="600"/>
                </a:spcBef>
                <a:spcAft>
                  <a:spcPts val="0"/>
                </a:spcAft>
                <a:buClrTx/>
                <a:buSzTx/>
                <a:buFontTx/>
                <a:buNone/>
                <a:tabLst/>
                <a:defRPr/>
              </a:pPr>
              <a:r>
                <a:rPr kumimoji="1" lang="ja-JP" altLang="en-US"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✔複数月平均</a:t>
              </a:r>
              <a:r>
                <a:rPr kumimoji="1" lang="en-US" altLang="ja-JP"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80</a:t>
              </a:r>
              <a:r>
                <a:rPr kumimoji="1" lang="ja-JP" altLang="en-US"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時間以内（休日労働含む）</a:t>
              </a:r>
              <a:endParaRPr kumimoji="1" lang="en-US" altLang="ja-JP"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a:p>
              <a:pPr marL="0" marR="0" lvl="0" indent="0" algn="l" defTabSz="957816" rtl="0" eaLnBrk="1" fontAlgn="auto" latinLnBrk="0" hangingPunct="1">
                <a:lnSpc>
                  <a:spcPct val="100000"/>
                </a:lnSpc>
                <a:spcBef>
                  <a:spcPts val="600"/>
                </a:spcBef>
                <a:spcAft>
                  <a:spcPts val="0"/>
                </a:spcAft>
                <a:buClrTx/>
                <a:buSzTx/>
                <a:buFontTx/>
                <a:buNone/>
                <a:tabLst/>
                <a:defRPr/>
              </a:pPr>
              <a:r>
                <a:rPr kumimoji="1" lang="ja-JP" altLang="en-US" sz="1900" b="1" noProof="0" dirty="0">
                  <a:solidFill>
                    <a:srgbClr val="FF0000"/>
                  </a:solidFill>
                  <a:latin typeface="メイリオ" panose="020B0604030504040204" pitchFamily="50" charset="-128"/>
                  <a:ea typeface="メイリオ" panose="020B0604030504040204" pitchFamily="50" charset="-128"/>
                </a:rPr>
                <a:t>✔</a:t>
              </a:r>
              <a:r>
                <a:rPr kumimoji="1" lang="ja-JP" altLang="en-US" sz="1900" b="1" dirty="0">
                  <a:solidFill>
                    <a:srgbClr val="FF0000"/>
                  </a:solidFill>
                  <a:latin typeface="メイリオ" panose="020B0604030504040204" pitchFamily="50" charset="-128"/>
                  <a:ea typeface="メイリオ" panose="020B0604030504040204" pitchFamily="50" charset="-128"/>
                </a:rPr>
                <a:t>月</a:t>
              </a:r>
              <a:r>
                <a:rPr kumimoji="1" lang="en-US" altLang="ja-JP" sz="1900" b="1" dirty="0">
                  <a:solidFill>
                    <a:srgbClr val="FF0000"/>
                  </a:solidFill>
                  <a:latin typeface="メイリオ" panose="020B0604030504040204" pitchFamily="50" charset="-128"/>
                  <a:ea typeface="メイリオ" panose="020B0604030504040204" pitchFamily="50" charset="-128"/>
                </a:rPr>
                <a:t>45</a:t>
              </a:r>
              <a:r>
                <a:rPr kumimoji="1" lang="ja-JP" altLang="en-US" sz="1900" b="1" dirty="0">
                  <a:solidFill>
                    <a:srgbClr val="FF0000"/>
                  </a:solidFill>
                  <a:latin typeface="メイリオ" panose="020B0604030504040204" pitchFamily="50" charset="-128"/>
                  <a:ea typeface="メイリオ" panose="020B0604030504040204" pitchFamily="50" charset="-128"/>
                </a:rPr>
                <a:t>時間</a:t>
              </a:r>
              <a:r>
                <a:rPr kumimoji="1" lang="ja-JP" altLang="en-US"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を超えられるのは年６か月まで</a:t>
              </a:r>
              <a:endParaRPr kumimoji="1" lang="en-US" altLang="ja-JP" sz="19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endParaRPr>
            </a:p>
          </p:txBody>
        </p:sp>
        <p:grpSp>
          <p:nvGrpSpPr>
            <p:cNvPr id="6" name="グループ化 5"/>
            <p:cNvGrpSpPr/>
            <p:nvPr/>
          </p:nvGrpSpPr>
          <p:grpSpPr>
            <a:xfrm>
              <a:off x="2386811" y="1683646"/>
              <a:ext cx="7471899" cy="5620267"/>
              <a:chOff x="2386811" y="1683646"/>
              <a:chExt cx="7471899" cy="5620267"/>
            </a:xfrm>
          </p:grpSpPr>
          <p:grpSp>
            <p:nvGrpSpPr>
              <p:cNvPr id="3" name="グループ化 2"/>
              <p:cNvGrpSpPr/>
              <p:nvPr/>
            </p:nvGrpSpPr>
            <p:grpSpPr>
              <a:xfrm>
                <a:off x="2386811" y="2078545"/>
                <a:ext cx="5267050" cy="5225368"/>
                <a:chOff x="2386811" y="2078545"/>
                <a:chExt cx="5267050" cy="5225368"/>
              </a:xfrm>
            </p:grpSpPr>
            <p:sp>
              <p:nvSpPr>
                <p:cNvPr id="38" name="正方形/長方形 37"/>
                <p:cNvSpPr/>
                <p:nvPr/>
              </p:nvSpPr>
              <p:spPr>
                <a:xfrm>
                  <a:off x="2760653" y="2078545"/>
                  <a:ext cx="1982652" cy="1597155"/>
                </a:xfrm>
                <a:prstGeom prst="rect">
                  <a:avLst/>
                </a:prstGeom>
                <a:noFill/>
                <a:ln>
                  <a:noFill/>
                </a:ln>
                <a:effectLst/>
              </p:spPr>
              <p:style>
                <a:lnRef idx="1">
                  <a:schemeClr val="accent1"/>
                </a:lnRef>
                <a:fillRef idx="2">
                  <a:schemeClr val="accent1"/>
                </a:fillRef>
                <a:effectRef idx="1">
                  <a:schemeClr val="accent1"/>
                </a:effectRef>
                <a:fontRef idx="minor">
                  <a:schemeClr val="dk1"/>
                </a:fontRef>
              </p:style>
              <p:txBody>
                <a:bodyPr rtlCol="0" anchor="ctr" anchorCtr="0"/>
                <a:lstStyle/>
                <a:p>
                  <a:pPr marL="0" marR="0" lvl="0" indent="0" defTabSz="957816"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rPr>
                    <a:t>法律による上限（原則）</a:t>
                  </a:r>
                  <a:endParaRPr kumimoji="1" lang="en-US" altLang="ja-JP" sz="2000" b="1" dirty="0">
                    <a:solidFill>
                      <a:srgbClr val="FF0000"/>
                    </a:solidFill>
                    <a:latin typeface="メイリオ" panose="020B0604030504040204" pitchFamily="50" charset="-128"/>
                    <a:ea typeface="メイリオ" panose="020B0604030504040204" pitchFamily="50" charset="-128"/>
                  </a:endParaRPr>
                </a:p>
                <a:p>
                  <a:pPr marL="0" marR="0" lvl="0" indent="0" defTabSz="957816" rtl="0" eaLnBrk="1" fontAlgn="auto" latinLnBrk="0" hangingPunct="1">
                    <a:lnSpc>
                      <a:spcPct val="100000"/>
                    </a:lnSpc>
                    <a:spcBef>
                      <a:spcPts val="0"/>
                    </a:spcBef>
                    <a:spcAft>
                      <a:spcPts val="0"/>
                    </a:spcAft>
                    <a:buClrTx/>
                    <a:buSzTx/>
                    <a:buFontTx/>
                    <a:buNone/>
                    <a:tabLst/>
                    <a:defRPr/>
                  </a:pPr>
                  <a:r>
                    <a:rPr kumimoji="1" lang="ja-JP" altLang="en-US" sz="2000" b="1" dirty="0">
                      <a:solidFill>
                        <a:schemeClr val="tx1"/>
                      </a:solidFill>
                      <a:latin typeface="メイリオ" panose="020B0604030504040204" pitchFamily="50" charset="-128"/>
                      <a:ea typeface="メイリオ" panose="020B0604030504040204" pitchFamily="50" charset="-128"/>
                    </a:rPr>
                    <a:t>✔</a:t>
                  </a:r>
                  <a:r>
                    <a:rPr kumimoji="1" lang="ja-JP" altLang="en-US" sz="20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rPr>
                    <a:t>月４５時間</a:t>
                  </a:r>
                  <a:endParaRPr kumimoji="1" lang="en-US" altLang="ja-JP" sz="20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endParaRPr>
                </a:p>
                <a:p>
                  <a:pPr marL="0" marR="0" lvl="0" indent="0" defTabSz="957816"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rPr>
                    <a:t>✔年３６０時間</a:t>
                  </a:r>
                  <a:endParaRPr kumimoji="1" lang="en-US" altLang="ja-JP" sz="20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endParaRPr>
                </a:p>
              </p:txBody>
            </p:sp>
            <p:sp>
              <p:nvSpPr>
                <p:cNvPr id="47" name="正方形/長方形 46"/>
                <p:cNvSpPr/>
                <p:nvPr/>
              </p:nvSpPr>
              <p:spPr>
                <a:xfrm>
                  <a:off x="4539150" y="6903803"/>
                  <a:ext cx="3114711" cy="400110"/>
                </a:xfrm>
                <a:prstGeom prst="rect">
                  <a:avLst/>
                </a:prstGeom>
                <a:ln w="12700">
                  <a:noFill/>
                </a:ln>
              </p:spPr>
              <p:txBody>
                <a:bodyPr wrap="square">
                  <a:spAutoFit/>
                </a:bodyPr>
                <a:lstStyle/>
                <a:p>
                  <a:pPr marL="0" marR="0" lvl="0" indent="0" algn="l" defTabSz="957816"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１年間　＝　１２か月</a:t>
                  </a:r>
                </a:p>
              </p:txBody>
            </p:sp>
            <p:sp>
              <p:nvSpPr>
                <p:cNvPr id="64" name="正方形/長方形 63"/>
                <p:cNvSpPr/>
                <p:nvPr/>
              </p:nvSpPr>
              <p:spPr>
                <a:xfrm>
                  <a:off x="2386811" y="5170905"/>
                  <a:ext cx="1734524" cy="1243458"/>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957816"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solidFill>
                        <a:srgbClr val="005CAF"/>
                      </a:solidFill>
                      <a:effectLst/>
                      <a:uLnTx/>
                      <a:uFillTx/>
                      <a:latin typeface="メイリオ" panose="020B0604030504040204" pitchFamily="50" charset="-128"/>
                      <a:ea typeface="メイリオ" panose="020B0604030504040204" pitchFamily="50" charset="-128"/>
                    </a:rPr>
                    <a:t>法定労働時間</a:t>
                  </a:r>
                  <a:endParaRPr kumimoji="1" lang="en-US" altLang="ja-JP" sz="2000" b="0" i="0" u="none" strike="noStrike" kern="1200" cap="none" spc="0" normalizeH="0" baseline="0" noProof="0" dirty="0">
                    <a:ln>
                      <a:noFill/>
                    </a:ln>
                    <a:solidFill>
                      <a:srgbClr val="005CAF"/>
                    </a:solidFill>
                    <a:effectLst/>
                    <a:uLnTx/>
                    <a:uFillTx/>
                    <a:latin typeface="メイリオ" panose="020B0604030504040204" pitchFamily="50" charset="-128"/>
                    <a:ea typeface="メイリオ" panose="020B0604030504040204" pitchFamily="50" charset="-128"/>
                  </a:endParaRPr>
                </a:p>
                <a:p>
                  <a:pPr marL="0" marR="0" lvl="0" indent="0" algn="ctr" defTabSz="957816"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✔１日８時間</a:t>
                  </a:r>
                  <a:endParaRPr kumimoji="1" lang="en-US" altLang="ja-JP" sz="2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57816" rtl="0" eaLnBrk="1" fontAlgn="auto" latinLnBrk="0" hangingPunct="1">
                    <a:lnSpc>
                      <a:spcPct val="100000"/>
                    </a:lnSpc>
                    <a:spcBef>
                      <a:spcPts val="0"/>
                    </a:spcBef>
                    <a:spcAft>
                      <a:spcPts val="0"/>
                    </a:spcAft>
                    <a:buClrTx/>
                    <a:buSzTx/>
                    <a:buFontTx/>
                    <a:buNone/>
                    <a:tabLst/>
                    <a:defRPr/>
                  </a:pPr>
                  <a:r>
                    <a:rPr kumimoji="1" lang="ja-JP" altLang="en-US" sz="2000" b="1" dirty="0">
                      <a:solidFill>
                        <a:prstClr val="black"/>
                      </a:solidFill>
                      <a:latin typeface="メイリオ" panose="020B0604030504040204" pitchFamily="50" charset="-128"/>
                      <a:ea typeface="メイリオ" panose="020B0604030504040204" pitchFamily="50" charset="-128"/>
                    </a:rPr>
                    <a:t>✔</a:t>
                  </a:r>
                  <a:r>
                    <a:rPr kumimoji="1" lang="ja-JP" altLang="en-US" sz="2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週４０時間　</a:t>
                  </a:r>
                  <a:r>
                    <a:rPr kumimoji="1" lang="ja-JP" altLang="en-US" sz="12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　</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nvGrpSpPr>
                <p:cNvPr id="19" name="グループ化 18"/>
                <p:cNvGrpSpPr/>
                <p:nvPr/>
              </p:nvGrpSpPr>
              <p:grpSpPr>
                <a:xfrm>
                  <a:off x="4191000" y="2618619"/>
                  <a:ext cx="3073695" cy="3772629"/>
                  <a:chOff x="6234309" y="2737279"/>
                  <a:chExt cx="3174798" cy="3772629"/>
                </a:xfrm>
              </p:grpSpPr>
              <p:pic>
                <p:nvPicPr>
                  <p:cNvPr id="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4310" y="2774075"/>
                    <a:ext cx="3157869" cy="3735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正方形/長方形 15"/>
                  <p:cNvSpPr/>
                  <p:nvPr/>
                </p:nvSpPr>
                <p:spPr>
                  <a:xfrm>
                    <a:off x="7808438" y="2737279"/>
                    <a:ext cx="1600669" cy="24570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solidFill>
                        <a:schemeClr val="tx1"/>
                      </a:solidFill>
                    </a:endParaRPr>
                  </a:p>
                </p:txBody>
              </p:sp>
              <p:sp>
                <p:nvSpPr>
                  <p:cNvPr id="43" name="正方形/長方形 42"/>
                  <p:cNvSpPr/>
                  <p:nvPr/>
                </p:nvSpPr>
                <p:spPr>
                  <a:xfrm>
                    <a:off x="6234309" y="3895646"/>
                    <a:ext cx="1600669" cy="21313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solidFill>
                        <a:schemeClr val="tx1"/>
                      </a:solidFill>
                    </a:endParaRPr>
                  </a:p>
                </p:txBody>
              </p:sp>
            </p:grpSp>
          </p:grpSp>
          <p:grpSp>
            <p:nvGrpSpPr>
              <p:cNvPr id="4" name="グループ化 3"/>
              <p:cNvGrpSpPr/>
              <p:nvPr/>
            </p:nvGrpSpPr>
            <p:grpSpPr>
              <a:xfrm>
                <a:off x="6410716" y="1683646"/>
                <a:ext cx="3447994" cy="3224767"/>
                <a:chOff x="6410716" y="1683646"/>
                <a:chExt cx="3447994" cy="3224767"/>
              </a:xfrm>
            </p:grpSpPr>
            <p:sp>
              <p:nvSpPr>
                <p:cNvPr id="44" name="正方形/長方形 43"/>
                <p:cNvSpPr/>
                <p:nvPr/>
              </p:nvSpPr>
              <p:spPr>
                <a:xfrm>
                  <a:off x="7302710" y="2391532"/>
                  <a:ext cx="2556000" cy="2516881"/>
                </a:xfrm>
                <a:prstGeom prst="rect">
                  <a:avLst/>
                </a:prstGeom>
                <a:noFill/>
                <a:ln>
                  <a:solidFill>
                    <a:srgbClr val="FF7C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4" name="テキスト ボックス 53"/>
                <p:cNvSpPr txBox="1"/>
                <p:nvPr/>
              </p:nvSpPr>
              <p:spPr>
                <a:xfrm>
                  <a:off x="6875484" y="1683646"/>
                  <a:ext cx="2238365" cy="707886"/>
                </a:xfrm>
                <a:prstGeom prst="rect">
                  <a:avLst/>
                </a:prstGeom>
                <a:noFill/>
              </p:spPr>
              <p:txBody>
                <a:bodyPr wrap="square" rtlCol="0">
                  <a:spAutoFit/>
                </a:bodyPr>
                <a:lstStyle/>
                <a:p>
                  <a:pPr marL="0" marR="0" lvl="0" indent="0" algn="ctr" defTabSz="957816"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法律による上限</a:t>
                  </a:r>
                  <a:endParaRPr kumimoji="1" lang="en-US" altLang="ja-JP" sz="20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57816"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rPr>
                    <a:t>（特別条項）</a:t>
                  </a:r>
                  <a:endParaRPr kumimoji="1" lang="en-US" altLang="ja-JP" sz="2000" b="1"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sp>
              <p:nvSpPr>
                <p:cNvPr id="22" name="屈折矢印 21"/>
                <p:cNvSpPr/>
                <p:nvPr/>
              </p:nvSpPr>
              <p:spPr>
                <a:xfrm rot="10800000">
                  <a:off x="6410716" y="1964297"/>
                  <a:ext cx="531977" cy="583531"/>
                </a:xfrm>
                <a:prstGeom prst="bentUp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solidFill>
                      <a:schemeClr val="tx1"/>
                    </a:solidFill>
                  </a:endParaRPr>
                </a:p>
              </p:txBody>
            </p:sp>
          </p:grpSp>
        </p:grpSp>
      </p:grpSp>
      <p:sp>
        <p:nvSpPr>
          <p:cNvPr id="2" name="タイトル 1">
            <a:extLst>
              <a:ext uri="{FF2B5EF4-FFF2-40B4-BE49-F238E27FC236}">
                <a16:creationId xmlns:a16="http://schemas.microsoft.com/office/drawing/2014/main" id="{177C9A60-A5D5-6940-BD43-AAF93008732A}"/>
              </a:ext>
            </a:extLst>
          </p:cNvPr>
          <p:cNvSpPr>
            <a:spLocks noGrp="1"/>
          </p:cNvSpPr>
          <p:nvPr>
            <p:ph type="title"/>
          </p:nvPr>
        </p:nvSpPr>
        <p:spPr>
          <a:xfrm>
            <a:off x="0" y="82515"/>
            <a:ext cx="9906000" cy="679485"/>
          </a:xfrm>
        </p:spPr>
        <p:txBody>
          <a:bodyPr vert="horz" lIns="95782" tIns="47891" rIns="95782" bIns="47891" rtlCol="0" anchor="ctr">
            <a:normAutofit/>
          </a:bodyPr>
          <a:lstStyle/>
          <a:p>
            <a:pPr defTabSz="914400">
              <a:lnSpc>
                <a:spcPct val="90000"/>
              </a:lnSpc>
            </a:pPr>
            <a:r>
              <a:rPr lang="ja-JP" altLang="en-US" sz="2400" b="1" spc="272" dirty="0">
                <a:solidFill>
                  <a:schemeClr val="lt1"/>
                </a:solidFill>
                <a:latin typeface="メイリオ" panose="020B0604030504040204" pitchFamily="50" charset="-128"/>
                <a:ea typeface="メイリオ" panose="020B0604030504040204" pitchFamily="50" charset="-128"/>
                <a:cs typeface="+mn-cs"/>
              </a:rPr>
              <a:t>　　　　　時間外労働の上限規制について（図）</a:t>
            </a:r>
          </a:p>
        </p:txBody>
      </p:sp>
      <p:sp>
        <p:nvSpPr>
          <p:cNvPr id="5" name="屈折矢印 4"/>
          <p:cNvSpPr/>
          <p:nvPr/>
        </p:nvSpPr>
        <p:spPr>
          <a:xfrm rot="10800000" flipH="1">
            <a:off x="3341148" y="2520777"/>
            <a:ext cx="596362" cy="583531"/>
          </a:xfrm>
          <a:prstGeom prst="bentUp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solidFill>
                <a:schemeClr val="tx1"/>
              </a:solidFill>
            </a:endParaRPr>
          </a:p>
        </p:txBody>
      </p:sp>
      <p:sp>
        <p:nvSpPr>
          <p:cNvPr id="8" name="左中かっこ 7"/>
          <p:cNvSpPr/>
          <p:nvPr/>
        </p:nvSpPr>
        <p:spPr>
          <a:xfrm rot="16200000">
            <a:off x="4003047" y="4555905"/>
            <a:ext cx="463221" cy="3143360"/>
          </a:xfrm>
          <a:prstGeom prst="leftBrace">
            <a:avLst/>
          </a:prstGeom>
          <a:noFill/>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 name="スライド番号プレースホルダー 8"/>
          <p:cNvSpPr>
            <a:spLocks noGrp="1"/>
          </p:cNvSpPr>
          <p:nvPr>
            <p:ph type="sldNum" sz="quarter" idx="4"/>
          </p:nvPr>
        </p:nvSpPr>
        <p:spPr/>
        <p:txBody>
          <a:bodyPr/>
          <a:lstStyle/>
          <a:p>
            <a:fld id="{48F63A3B-78C7-47BE-AE5E-E10140E04643}" type="slidenum">
              <a:rPr lang="en-US" smtClean="0"/>
              <a:pPr/>
              <a:t>11</a:t>
            </a:fld>
            <a:endParaRPr lang="en-US" dirty="0"/>
          </a:p>
        </p:txBody>
      </p:sp>
    </p:spTree>
    <p:extLst>
      <p:ext uri="{BB962C8B-B14F-4D97-AF65-F5344CB8AC3E}">
        <p14:creationId xmlns:p14="http://schemas.microsoft.com/office/powerpoint/2010/main" val="26750559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12</a:t>
            </a:fld>
            <a:endParaRPr kumimoji="1" lang="ja-JP" altLang="en-US"/>
          </a:p>
        </p:txBody>
      </p:sp>
      <p:sp>
        <p:nvSpPr>
          <p:cNvPr id="1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13" name="テキスト プレースホルダー 11"/>
          <p:cNvSpPr txBox="1">
            <a:spLocks noGrp="1"/>
          </p:cNvSpPr>
          <p:nvPr>
            <p:ph type="body" sz="quarter" idx="4294967295"/>
          </p:nvPr>
        </p:nvSpPr>
        <p:spPr>
          <a:xfrm>
            <a:off x="10096" y="439999"/>
            <a:ext cx="9880674" cy="407419"/>
          </a:xfrm>
          <a:prstGeom prst="rect">
            <a:avLst/>
          </a:prstGeom>
          <a:solidFill>
            <a:schemeClr val="accent6">
              <a:lumMod val="20000"/>
              <a:lumOff val="80000"/>
            </a:schemeClr>
          </a:solidFill>
        </p:spPr>
        <p:txBody>
          <a:bodyPr wrap="square" rtlCol="0">
            <a:spAutoFit/>
          </a:bodyPr>
          <a:lstStyle/>
          <a:p>
            <a:pPr marL="0" indent="0">
              <a:buNone/>
            </a:pPr>
            <a:r>
              <a:rPr kumimoji="1" lang="ja-JP" altLang="en-US" b="1" dirty="0"/>
              <a:t>　</a:t>
            </a:r>
            <a:r>
              <a:rPr lang="ja-JP" altLang="en-US" b="1" dirty="0"/>
              <a:t> </a:t>
            </a:r>
            <a:r>
              <a:rPr lang="ja-JP" altLang="en-US" sz="1800" b="1" dirty="0"/>
              <a:t>（４）休憩・休日について　</a:t>
            </a:r>
            <a:r>
              <a:rPr lang="en-US" altLang="ja-JP" sz="1800" b="1" dirty="0"/>
              <a:t>Point</a:t>
            </a:r>
            <a:r>
              <a:rPr lang="ja-JP" altLang="en-US" sz="1800" b="1" dirty="0"/>
              <a:t>１</a:t>
            </a:r>
            <a:r>
              <a:rPr kumimoji="1" lang="ja-JP" altLang="en-US" sz="1800" b="1" dirty="0"/>
              <a:t>　</a:t>
            </a:r>
            <a:r>
              <a:rPr lang="ja-JP" altLang="en-US" sz="1800" b="1" dirty="0"/>
              <a:t>休憩の確実な取得　➡労働基準法第</a:t>
            </a:r>
            <a:r>
              <a:rPr lang="en-US" altLang="ja-JP" sz="1800" b="1" dirty="0"/>
              <a:t>34</a:t>
            </a:r>
            <a:r>
              <a:rPr lang="ja-JP" altLang="en-US" sz="1800" b="1" dirty="0"/>
              <a:t>条</a:t>
            </a:r>
            <a:endParaRPr kumimoji="1" lang="en-US" altLang="ja-JP" sz="1800" b="1" dirty="0"/>
          </a:p>
        </p:txBody>
      </p:sp>
      <p:sp>
        <p:nvSpPr>
          <p:cNvPr id="38" name="テキスト ボックス 37">
            <a:extLst>
              <a:ext uri="{FF2B5EF4-FFF2-40B4-BE49-F238E27FC236}">
                <a16:creationId xmlns:a16="http://schemas.microsoft.com/office/drawing/2014/main" id="{5C2D8059-6E53-162F-F6FC-23E07A761979}"/>
              </a:ext>
            </a:extLst>
          </p:cNvPr>
          <p:cNvSpPr txBox="1"/>
          <p:nvPr/>
        </p:nvSpPr>
        <p:spPr>
          <a:xfrm>
            <a:off x="77691" y="1498736"/>
            <a:ext cx="9670892" cy="1938992"/>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労働時間が</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時間を超える場合には少なくとも</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45</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分、</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時間を超える場合には少なくとも</a:t>
            </a:r>
            <a:r>
              <a:rPr lang="en-US" altLang="ja-JP"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時間の休憩</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が労働時間の途中に必要です。休憩は、労働者の自由に利用させる必要があります。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50000"/>
              </a:lnSpc>
              <a:spcAft>
                <a:spcPts val="600"/>
              </a:spcAft>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　特に　☞代替要員の不足等から夜間時間帯の休憩が確保されていない場合</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50000"/>
              </a:lnSpc>
              <a:spcAft>
                <a:spcPts val="600"/>
              </a:spcAft>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　　　　☞正午から午後</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時などの所定の休憩時間に利用者の食事介助等を行う必要が生じ、休憩が確保されていない。</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50000"/>
              </a:lnSpc>
              <a:spcAft>
                <a:spcPts val="600"/>
              </a:spcAft>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　が例として認められます。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 name="図 1"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6616" y="872056"/>
            <a:ext cx="5582429" cy="699164"/>
          </a:xfrm>
          <a:prstGeom prst="rect">
            <a:avLst/>
          </a:prstGeom>
        </p:spPr>
      </p:pic>
      <p:sp>
        <p:nvSpPr>
          <p:cNvPr id="8" name="テキスト プレースホルダー 11"/>
          <p:cNvSpPr txBox="1">
            <a:spLocks noGrp="1"/>
          </p:cNvSpPr>
          <p:nvPr>
            <p:ph type="body" sz="quarter" idx="4294967295"/>
          </p:nvPr>
        </p:nvSpPr>
        <p:spPr>
          <a:xfrm>
            <a:off x="19088" y="3401516"/>
            <a:ext cx="9742311" cy="407419"/>
          </a:xfrm>
          <a:prstGeom prst="rect">
            <a:avLst/>
          </a:prstGeom>
          <a:solidFill>
            <a:schemeClr val="accent6">
              <a:lumMod val="20000"/>
              <a:lumOff val="80000"/>
            </a:schemeClr>
          </a:solidFill>
        </p:spPr>
        <p:txBody>
          <a:bodyPr wrap="square" rtlCol="0">
            <a:spAutoFit/>
          </a:bodyPr>
          <a:lstStyle/>
          <a:p>
            <a:pPr marL="0" indent="0">
              <a:buNone/>
            </a:pPr>
            <a:r>
              <a:rPr kumimoji="1" lang="ja-JP" altLang="en-US" b="1" dirty="0"/>
              <a:t>　</a:t>
            </a:r>
            <a:r>
              <a:rPr lang="ja-JP" altLang="en-US" b="1" dirty="0"/>
              <a:t> </a:t>
            </a:r>
            <a:r>
              <a:rPr lang="ja-JP" altLang="en-US" sz="1800" b="1" dirty="0"/>
              <a:t>（４）休憩・休日について　</a:t>
            </a:r>
            <a:r>
              <a:rPr lang="en-US" altLang="ja-JP" sz="1800" b="1" dirty="0"/>
              <a:t>Point</a:t>
            </a:r>
            <a:r>
              <a:rPr lang="ja-JP" altLang="en-US" sz="1800" b="1" dirty="0"/>
              <a:t>２</a:t>
            </a:r>
            <a:r>
              <a:rPr kumimoji="1" lang="ja-JP" altLang="en-US" sz="1800" b="1" dirty="0"/>
              <a:t>　</a:t>
            </a:r>
            <a:r>
              <a:rPr lang="ja-JP" altLang="en-US" sz="1800" b="1" dirty="0"/>
              <a:t>法定休日の確保　➡労働基準法第</a:t>
            </a:r>
            <a:r>
              <a:rPr lang="en-US" altLang="ja-JP" sz="1800" b="1" dirty="0"/>
              <a:t>35</a:t>
            </a:r>
            <a:r>
              <a:rPr lang="ja-JP" altLang="en-US" sz="1800" b="1" dirty="0"/>
              <a:t>条</a:t>
            </a:r>
            <a:endParaRPr kumimoji="1" lang="en-US" altLang="ja-JP" sz="1800" b="1" dirty="0"/>
          </a:p>
        </p:txBody>
      </p:sp>
      <p:sp>
        <p:nvSpPr>
          <p:cNvPr id="9" name="テキスト ボックス 8">
            <a:extLst>
              <a:ext uri="{FF2B5EF4-FFF2-40B4-BE49-F238E27FC236}">
                <a16:creationId xmlns:a16="http://schemas.microsoft.com/office/drawing/2014/main" id="{5C2D8059-6E53-162F-F6FC-23E07A761979}"/>
              </a:ext>
            </a:extLst>
          </p:cNvPr>
          <p:cNvSpPr txBox="1"/>
          <p:nvPr/>
        </p:nvSpPr>
        <p:spPr>
          <a:xfrm>
            <a:off x="77691" y="3785736"/>
            <a:ext cx="9670891" cy="1538883"/>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労働者に対して少なくとも、毎週</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回の休日を与える必要があります。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この休日は単に連続</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24</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時間の休業ではなく、暦日（午前零時から午後</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時まで）の休業をいいます。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いわゆる夜勤明けの日は該当しないので留意が必要です。</a:t>
            </a:r>
            <a:r>
              <a:rPr lang="ja-JP" altLang="en-US" sz="1400" b="1" dirty="0">
                <a:latin typeface="メイリオ" panose="020B0604030504040204" pitchFamily="50" charset="-128"/>
                <a:ea typeface="メイリオ" panose="020B0604030504040204" pitchFamily="50" charset="-128"/>
              </a:rPr>
              <a:t>つまり夜間業務で午前</a:t>
            </a:r>
            <a:r>
              <a:rPr lang="en-US" altLang="ja-JP" sz="1400" b="1" dirty="0">
                <a:latin typeface="メイリオ" panose="020B0604030504040204" pitchFamily="50" charset="-128"/>
                <a:ea typeface="メイリオ" panose="020B0604030504040204" pitchFamily="50" charset="-128"/>
              </a:rPr>
              <a:t>0</a:t>
            </a:r>
            <a:r>
              <a:rPr lang="ja-JP" altLang="en-US" sz="1400" b="1" dirty="0">
                <a:latin typeface="メイリオ" panose="020B0604030504040204" pitchFamily="50" charset="-128"/>
                <a:ea typeface="メイリオ" panose="020B0604030504040204" pitchFamily="50" charset="-128"/>
              </a:rPr>
              <a:t>時を超えた場合、翌日が休日になっていても、休日を与えたことにならないのです。</a:t>
            </a:r>
          </a:p>
        </p:txBody>
      </p:sp>
      <p:grpSp>
        <p:nvGrpSpPr>
          <p:cNvPr id="28" name="グループ化 27"/>
          <p:cNvGrpSpPr/>
          <p:nvPr/>
        </p:nvGrpSpPr>
        <p:grpSpPr>
          <a:xfrm>
            <a:off x="8610808" y="3591485"/>
            <a:ext cx="1279962" cy="894958"/>
            <a:chOff x="6808338" y="5194657"/>
            <a:chExt cx="2577116" cy="1575397"/>
          </a:xfrm>
        </p:grpSpPr>
        <p:grpSp>
          <p:nvGrpSpPr>
            <p:cNvPr id="25" name="グループ化 24"/>
            <p:cNvGrpSpPr/>
            <p:nvPr/>
          </p:nvGrpSpPr>
          <p:grpSpPr>
            <a:xfrm>
              <a:off x="6868999" y="5194657"/>
              <a:ext cx="2516455" cy="1575397"/>
              <a:chOff x="6868999" y="5194657"/>
              <a:chExt cx="2516455" cy="1575397"/>
            </a:xfrm>
          </p:grpSpPr>
          <p:pic>
            <p:nvPicPr>
              <p:cNvPr id="5" name="図 4"/>
              <p:cNvPicPr>
                <a:picLocks noChangeAspect="1"/>
              </p:cNvPicPr>
              <p:nvPr/>
            </p:nvPicPr>
            <p:blipFill>
              <a:blip r:embed="rId3"/>
              <a:stretch>
                <a:fillRect/>
              </a:stretch>
            </p:blipFill>
            <p:spPr>
              <a:xfrm>
                <a:off x="7761312" y="5789326"/>
                <a:ext cx="1480344" cy="980728"/>
              </a:xfrm>
              <a:prstGeom prst="rect">
                <a:avLst/>
              </a:prstGeom>
            </p:spPr>
          </p:pic>
          <p:grpSp>
            <p:nvGrpSpPr>
              <p:cNvPr id="21" name="グループ化 20"/>
              <p:cNvGrpSpPr/>
              <p:nvPr/>
            </p:nvGrpSpPr>
            <p:grpSpPr>
              <a:xfrm>
                <a:off x="7770396" y="5194657"/>
                <a:ext cx="1615058" cy="827504"/>
                <a:chOff x="7770396" y="5194657"/>
                <a:chExt cx="1615058" cy="827504"/>
              </a:xfrm>
            </p:grpSpPr>
            <p:pic>
              <p:nvPicPr>
                <p:cNvPr id="18" name="図 17"/>
                <p:cNvPicPr>
                  <a:picLocks noChangeAspect="1"/>
                </p:cNvPicPr>
                <p:nvPr/>
              </p:nvPicPr>
              <p:blipFill>
                <a:blip r:embed="rId4"/>
                <a:stretch>
                  <a:fillRect/>
                </a:stretch>
              </p:blipFill>
              <p:spPr>
                <a:xfrm rot="21121773">
                  <a:off x="7770396" y="5247069"/>
                  <a:ext cx="808739" cy="757274"/>
                </a:xfrm>
                <a:prstGeom prst="rect">
                  <a:avLst/>
                </a:prstGeom>
              </p:spPr>
            </p:pic>
            <p:pic>
              <p:nvPicPr>
                <p:cNvPr id="19" name="図 18"/>
                <p:cNvPicPr>
                  <a:picLocks noChangeAspect="1"/>
                </p:cNvPicPr>
                <p:nvPr/>
              </p:nvPicPr>
              <p:blipFill>
                <a:blip r:embed="rId5"/>
                <a:stretch>
                  <a:fillRect/>
                </a:stretch>
              </p:blipFill>
              <p:spPr>
                <a:xfrm>
                  <a:off x="8294938" y="5469734"/>
                  <a:ext cx="576446" cy="552427"/>
                </a:xfrm>
                <a:prstGeom prst="rect">
                  <a:avLst/>
                </a:prstGeom>
              </p:spPr>
            </p:pic>
            <p:pic>
              <p:nvPicPr>
                <p:cNvPr id="20" name="図 19"/>
                <p:cNvPicPr>
                  <a:picLocks noChangeAspect="1"/>
                </p:cNvPicPr>
                <p:nvPr/>
              </p:nvPicPr>
              <p:blipFill>
                <a:blip r:embed="rId6"/>
                <a:stretch>
                  <a:fillRect/>
                </a:stretch>
              </p:blipFill>
              <p:spPr>
                <a:xfrm>
                  <a:off x="8591574" y="5194657"/>
                  <a:ext cx="793880" cy="743360"/>
                </a:xfrm>
                <a:prstGeom prst="rect">
                  <a:avLst/>
                </a:prstGeom>
              </p:spPr>
            </p:pic>
          </p:grpSp>
          <p:pic>
            <p:nvPicPr>
              <p:cNvPr id="23" name="図 22"/>
              <p:cNvPicPr>
                <a:picLocks noChangeAspect="1"/>
              </p:cNvPicPr>
              <p:nvPr/>
            </p:nvPicPr>
            <p:blipFill>
              <a:blip r:embed="rId7"/>
              <a:stretch>
                <a:fillRect/>
              </a:stretch>
            </p:blipFill>
            <p:spPr>
              <a:xfrm>
                <a:off x="6868999" y="6003033"/>
                <a:ext cx="651968" cy="767021"/>
              </a:xfrm>
              <a:prstGeom prst="rect">
                <a:avLst/>
              </a:prstGeom>
            </p:spPr>
          </p:pic>
          <p:pic>
            <p:nvPicPr>
              <p:cNvPr id="24" name="図 23"/>
              <p:cNvPicPr>
                <a:picLocks noChangeAspect="1"/>
              </p:cNvPicPr>
              <p:nvPr/>
            </p:nvPicPr>
            <p:blipFill>
              <a:blip r:embed="rId8"/>
              <a:stretch>
                <a:fillRect/>
              </a:stretch>
            </p:blipFill>
            <p:spPr>
              <a:xfrm>
                <a:off x="7322408" y="5980996"/>
                <a:ext cx="733447" cy="786960"/>
              </a:xfrm>
              <a:prstGeom prst="rect">
                <a:avLst/>
              </a:prstGeom>
            </p:spPr>
          </p:pic>
        </p:grpSp>
        <p:pic>
          <p:nvPicPr>
            <p:cNvPr id="26" name="図 25"/>
            <p:cNvPicPr>
              <a:picLocks noChangeAspect="1"/>
            </p:cNvPicPr>
            <p:nvPr/>
          </p:nvPicPr>
          <p:blipFill>
            <a:blip r:embed="rId9"/>
            <a:stretch>
              <a:fillRect/>
            </a:stretch>
          </p:blipFill>
          <p:spPr>
            <a:xfrm>
              <a:off x="6808338" y="5270735"/>
              <a:ext cx="787324" cy="737222"/>
            </a:xfrm>
            <a:prstGeom prst="rect">
              <a:avLst/>
            </a:prstGeom>
          </p:spPr>
        </p:pic>
        <p:pic>
          <p:nvPicPr>
            <p:cNvPr id="27" name="図 26"/>
            <p:cNvPicPr>
              <a:picLocks noChangeAspect="1"/>
            </p:cNvPicPr>
            <p:nvPr/>
          </p:nvPicPr>
          <p:blipFill>
            <a:blip r:embed="rId10"/>
            <a:stretch>
              <a:fillRect/>
            </a:stretch>
          </p:blipFill>
          <p:spPr>
            <a:xfrm>
              <a:off x="7266527" y="5377337"/>
              <a:ext cx="794983" cy="744394"/>
            </a:xfrm>
            <a:prstGeom prst="rect">
              <a:avLst/>
            </a:prstGeom>
          </p:spPr>
        </p:pic>
      </p:grpSp>
      <p:sp>
        <p:nvSpPr>
          <p:cNvPr id="29" name="左右矢印 28"/>
          <p:cNvSpPr/>
          <p:nvPr/>
        </p:nvSpPr>
        <p:spPr>
          <a:xfrm>
            <a:off x="5417107" y="6280898"/>
            <a:ext cx="2518744" cy="5771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月曜日</a:t>
            </a:r>
          </a:p>
        </p:txBody>
      </p:sp>
      <p:cxnSp>
        <p:nvCxnSpPr>
          <p:cNvPr id="10" name="直線コネクタ 9"/>
          <p:cNvCxnSpPr/>
          <p:nvPr/>
        </p:nvCxnSpPr>
        <p:spPr>
          <a:xfrm>
            <a:off x="1496177" y="5717206"/>
            <a:ext cx="0" cy="1153941"/>
          </a:xfrm>
          <a:prstGeom prst="line">
            <a:avLst/>
          </a:prstGeom>
          <a:ln w="19050">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34" name="直線コネクタ 33"/>
          <p:cNvCxnSpPr/>
          <p:nvPr/>
        </p:nvCxnSpPr>
        <p:spPr>
          <a:xfrm>
            <a:off x="5409162" y="5703927"/>
            <a:ext cx="0" cy="1153941"/>
          </a:xfrm>
          <a:prstGeom prst="line">
            <a:avLst/>
          </a:prstGeom>
          <a:ln w="19050">
            <a:solidFill>
              <a:srgbClr val="7030A0"/>
            </a:solidFill>
            <a:prstDash val="dash"/>
          </a:ln>
        </p:spPr>
        <p:style>
          <a:lnRef idx="1">
            <a:schemeClr val="accent1"/>
          </a:lnRef>
          <a:fillRef idx="0">
            <a:schemeClr val="accent1"/>
          </a:fillRef>
          <a:effectRef idx="0">
            <a:schemeClr val="accent1"/>
          </a:effectRef>
          <a:fontRef idx="minor">
            <a:schemeClr val="tx1"/>
          </a:fontRef>
        </p:style>
      </p:cxnSp>
      <p:sp>
        <p:nvSpPr>
          <p:cNvPr id="11" name="二等辺三角形 10"/>
          <p:cNvSpPr/>
          <p:nvPr/>
        </p:nvSpPr>
        <p:spPr>
          <a:xfrm rot="10800000">
            <a:off x="1352161" y="5598353"/>
            <a:ext cx="288032" cy="11885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二等辺三角形 34"/>
          <p:cNvSpPr/>
          <p:nvPr/>
        </p:nvSpPr>
        <p:spPr>
          <a:xfrm rot="10800000">
            <a:off x="1809953" y="5632168"/>
            <a:ext cx="288032" cy="11885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二等辺三角形 35"/>
          <p:cNvSpPr/>
          <p:nvPr/>
        </p:nvSpPr>
        <p:spPr>
          <a:xfrm rot="10800000">
            <a:off x="5237166" y="5592149"/>
            <a:ext cx="359882" cy="161987"/>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二等辺三角形 36"/>
          <p:cNvSpPr/>
          <p:nvPr/>
        </p:nvSpPr>
        <p:spPr>
          <a:xfrm rot="10800000">
            <a:off x="6130712" y="5675301"/>
            <a:ext cx="288032" cy="11885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 name="グループ化 16"/>
          <p:cNvGrpSpPr/>
          <p:nvPr/>
        </p:nvGrpSpPr>
        <p:grpSpPr>
          <a:xfrm>
            <a:off x="77691" y="5241299"/>
            <a:ext cx="7959427" cy="1629848"/>
            <a:chOff x="77691" y="5241299"/>
            <a:chExt cx="7959427" cy="1629848"/>
          </a:xfrm>
        </p:grpSpPr>
        <p:grpSp>
          <p:nvGrpSpPr>
            <p:cNvPr id="6" name="グループ化 5"/>
            <p:cNvGrpSpPr/>
            <p:nvPr/>
          </p:nvGrpSpPr>
          <p:grpSpPr>
            <a:xfrm>
              <a:off x="77691" y="5672627"/>
              <a:ext cx="7959427" cy="1198520"/>
              <a:chOff x="77691" y="5672627"/>
              <a:chExt cx="7959427" cy="1198520"/>
            </a:xfrm>
          </p:grpSpPr>
          <p:sp>
            <p:nvSpPr>
              <p:cNvPr id="3" name="左右矢印 2"/>
              <p:cNvSpPr/>
              <p:nvPr/>
            </p:nvSpPr>
            <p:spPr>
              <a:xfrm>
                <a:off x="214120" y="6280898"/>
                <a:ext cx="1296144" cy="577101"/>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rPr>
                  <a:t>土曜日</a:t>
                </a:r>
              </a:p>
            </p:txBody>
          </p:sp>
          <p:sp>
            <p:nvSpPr>
              <p:cNvPr id="22" name="左右矢印 21"/>
              <p:cNvSpPr/>
              <p:nvPr/>
            </p:nvSpPr>
            <p:spPr>
              <a:xfrm>
                <a:off x="1496177" y="6294047"/>
                <a:ext cx="3922518" cy="5771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日曜日</a:t>
                </a:r>
              </a:p>
            </p:txBody>
          </p:sp>
          <p:sp>
            <p:nvSpPr>
              <p:cNvPr id="30" name="左右矢印 29"/>
              <p:cNvSpPr/>
              <p:nvPr/>
            </p:nvSpPr>
            <p:spPr>
              <a:xfrm>
                <a:off x="77691" y="5717206"/>
                <a:ext cx="1789953" cy="597758"/>
              </a:xfrm>
              <a:prstGeom prst="leftRightArrow">
                <a:avLst/>
              </a:prstGeom>
              <a:solidFill>
                <a:srgbClr val="FF99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rPr>
                  <a:t>労働時間</a:t>
                </a:r>
              </a:p>
            </p:txBody>
          </p:sp>
          <p:sp>
            <p:nvSpPr>
              <p:cNvPr id="32" name="左右矢印 31"/>
              <p:cNvSpPr/>
              <p:nvPr/>
            </p:nvSpPr>
            <p:spPr>
              <a:xfrm>
                <a:off x="1867644" y="5738123"/>
                <a:ext cx="4349393" cy="597758"/>
              </a:xfrm>
              <a:prstGeom prst="leftRightArrow">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休み</a:t>
                </a:r>
              </a:p>
            </p:txBody>
          </p:sp>
          <p:sp>
            <p:nvSpPr>
              <p:cNvPr id="33" name="左右矢印 32"/>
              <p:cNvSpPr/>
              <p:nvPr/>
            </p:nvSpPr>
            <p:spPr>
              <a:xfrm>
                <a:off x="6247165" y="5672627"/>
                <a:ext cx="1789953" cy="670970"/>
              </a:xfrm>
              <a:prstGeom prst="leftRightArrow">
                <a:avLst/>
              </a:prstGeom>
              <a:solidFill>
                <a:srgbClr val="FF99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b="1" dirty="0">
                    <a:solidFill>
                      <a:schemeClr val="tx1"/>
                    </a:solidFill>
                  </a:rPr>
                  <a:t>労働時間</a:t>
                </a:r>
              </a:p>
            </p:txBody>
          </p:sp>
        </p:grpSp>
        <p:sp>
          <p:nvSpPr>
            <p:cNvPr id="15" name="テキスト ボックス 14"/>
            <p:cNvSpPr txBox="1"/>
            <p:nvPr/>
          </p:nvSpPr>
          <p:spPr>
            <a:xfrm>
              <a:off x="1266276" y="5324619"/>
              <a:ext cx="543678" cy="369332"/>
            </a:xfrm>
            <a:prstGeom prst="rect">
              <a:avLst/>
            </a:prstGeom>
            <a:noFill/>
          </p:spPr>
          <p:txBody>
            <a:bodyPr wrap="square" rtlCol="0">
              <a:spAutoFit/>
            </a:bodyPr>
            <a:lstStyle/>
            <a:p>
              <a:r>
                <a:rPr kumimoji="1" lang="en-US" altLang="ja-JP" b="1" dirty="0"/>
                <a:t>0</a:t>
              </a:r>
              <a:r>
                <a:rPr kumimoji="1" lang="ja-JP" altLang="en-US" b="1" dirty="0"/>
                <a:t>時</a:t>
              </a:r>
            </a:p>
          </p:txBody>
        </p:sp>
        <p:sp>
          <p:nvSpPr>
            <p:cNvPr id="39" name="テキスト ボックス 38"/>
            <p:cNvSpPr txBox="1"/>
            <p:nvPr/>
          </p:nvSpPr>
          <p:spPr>
            <a:xfrm>
              <a:off x="1781008" y="5345536"/>
              <a:ext cx="543678" cy="369332"/>
            </a:xfrm>
            <a:prstGeom prst="rect">
              <a:avLst/>
            </a:prstGeom>
            <a:noFill/>
          </p:spPr>
          <p:txBody>
            <a:bodyPr wrap="square" rtlCol="0">
              <a:spAutoFit/>
            </a:bodyPr>
            <a:lstStyle/>
            <a:p>
              <a:r>
                <a:rPr lang="en-US" altLang="ja-JP" b="1" dirty="0"/>
                <a:t>1</a:t>
              </a:r>
              <a:r>
                <a:rPr kumimoji="1" lang="ja-JP" altLang="en-US" b="1" dirty="0"/>
                <a:t>時</a:t>
              </a:r>
            </a:p>
          </p:txBody>
        </p:sp>
        <p:sp>
          <p:nvSpPr>
            <p:cNvPr id="40" name="テキスト ボックス 39"/>
            <p:cNvSpPr txBox="1"/>
            <p:nvPr/>
          </p:nvSpPr>
          <p:spPr>
            <a:xfrm>
              <a:off x="5088754" y="5241299"/>
              <a:ext cx="543678" cy="369332"/>
            </a:xfrm>
            <a:prstGeom prst="rect">
              <a:avLst/>
            </a:prstGeom>
            <a:noFill/>
          </p:spPr>
          <p:txBody>
            <a:bodyPr wrap="square" rtlCol="0">
              <a:spAutoFit/>
            </a:bodyPr>
            <a:lstStyle/>
            <a:p>
              <a:r>
                <a:rPr kumimoji="1" lang="en-US" altLang="ja-JP" b="1" dirty="0"/>
                <a:t>0</a:t>
              </a:r>
              <a:r>
                <a:rPr kumimoji="1" lang="ja-JP" altLang="en-US" b="1" dirty="0"/>
                <a:t>時</a:t>
              </a:r>
            </a:p>
          </p:txBody>
        </p:sp>
        <p:sp>
          <p:nvSpPr>
            <p:cNvPr id="41" name="テキスト ボックス 40"/>
            <p:cNvSpPr txBox="1"/>
            <p:nvPr/>
          </p:nvSpPr>
          <p:spPr>
            <a:xfrm>
              <a:off x="5960262" y="5352621"/>
              <a:ext cx="543678" cy="369332"/>
            </a:xfrm>
            <a:prstGeom prst="rect">
              <a:avLst/>
            </a:prstGeom>
            <a:noFill/>
          </p:spPr>
          <p:txBody>
            <a:bodyPr wrap="square" rtlCol="0">
              <a:spAutoFit/>
            </a:bodyPr>
            <a:lstStyle/>
            <a:p>
              <a:r>
                <a:rPr lang="en-US" altLang="ja-JP" b="1" dirty="0"/>
                <a:t>9</a:t>
              </a:r>
              <a:r>
                <a:rPr kumimoji="1" lang="ja-JP" altLang="en-US" b="1" dirty="0"/>
                <a:t>時</a:t>
              </a:r>
            </a:p>
          </p:txBody>
        </p:sp>
      </p:grpSp>
      <p:sp>
        <p:nvSpPr>
          <p:cNvPr id="16" name="テキスト ボックス 15"/>
          <p:cNvSpPr txBox="1"/>
          <p:nvPr/>
        </p:nvSpPr>
        <p:spPr>
          <a:xfrm>
            <a:off x="8046629" y="5388005"/>
            <a:ext cx="1335795" cy="1446550"/>
          </a:xfrm>
          <a:prstGeom prst="rect">
            <a:avLst/>
          </a:prstGeom>
          <a:solidFill>
            <a:schemeClr val="accent4">
              <a:lumMod val="20000"/>
              <a:lumOff val="80000"/>
            </a:schemeClr>
          </a:solidFill>
        </p:spPr>
        <p:txBody>
          <a:bodyPr wrap="square" rtlCol="0">
            <a:spAutoFit/>
          </a:bodyPr>
          <a:lstStyle/>
          <a:p>
            <a:r>
              <a:rPr kumimoji="1" lang="ja-JP" altLang="en-US" sz="1400" b="1" dirty="0"/>
              <a:t>日曜日に</a:t>
            </a:r>
            <a:r>
              <a:rPr kumimoji="1" lang="en-US" altLang="ja-JP" sz="1400" b="1" dirty="0"/>
              <a:t>0</a:t>
            </a:r>
            <a:r>
              <a:rPr kumimoji="1" lang="ja-JP" altLang="en-US" sz="1400" b="1" dirty="0"/>
              <a:t>時から休みが与えられていない。→法定休日取得にならない</a:t>
            </a:r>
            <a:r>
              <a:rPr kumimoji="1" lang="ja-JP" altLang="en-US" b="1" dirty="0"/>
              <a:t>。</a:t>
            </a:r>
          </a:p>
        </p:txBody>
      </p:sp>
      <p:sp>
        <p:nvSpPr>
          <p:cNvPr id="42" name="角丸四角形 41"/>
          <p:cNvSpPr/>
          <p:nvPr/>
        </p:nvSpPr>
        <p:spPr>
          <a:xfrm>
            <a:off x="19088" y="5324619"/>
            <a:ext cx="9473211" cy="1533249"/>
          </a:xfrm>
          <a:prstGeom prst="roundRect">
            <a:avLst/>
          </a:prstGeom>
          <a:noFill/>
          <a:ln w="317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847884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13</a:t>
            </a:fld>
            <a:endParaRPr kumimoji="1" lang="ja-JP" altLang="en-US"/>
          </a:p>
        </p:txBody>
      </p:sp>
      <p:sp>
        <p:nvSpPr>
          <p:cNvPr id="1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13" name="テキスト プレースホルダー 11"/>
          <p:cNvSpPr txBox="1">
            <a:spLocks noGrp="1"/>
          </p:cNvSpPr>
          <p:nvPr>
            <p:ph type="body" sz="quarter" idx="4294967295"/>
          </p:nvPr>
        </p:nvSpPr>
        <p:spPr>
          <a:xfrm>
            <a:off x="10096" y="439999"/>
            <a:ext cx="9880674" cy="407419"/>
          </a:xfrm>
          <a:prstGeom prst="rect">
            <a:avLst/>
          </a:prstGeom>
          <a:solidFill>
            <a:schemeClr val="accent6">
              <a:lumMod val="20000"/>
              <a:lumOff val="80000"/>
            </a:schemeClr>
          </a:solidFill>
        </p:spPr>
        <p:txBody>
          <a:bodyPr wrap="square" rtlCol="0">
            <a:spAutoFit/>
          </a:bodyPr>
          <a:lstStyle/>
          <a:p>
            <a:pPr marL="0" indent="0">
              <a:buNone/>
            </a:pPr>
            <a:r>
              <a:rPr kumimoji="1" lang="ja-JP" altLang="en-US" b="1" dirty="0"/>
              <a:t>　</a:t>
            </a:r>
            <a:r>
              <a:rPr lang="ja-JP" altLang="en-US" b="1" dirty="0"/>
              <a:t> </a:t>
            </a:r>
            <a:r>
              <a:rPr lang="ja-JP" altLang="en-US" sz="1800" b="1" dirty="0"/>
              <a:t>（５）賃金について　</a:t>
            </a:r>
            <a:r>
              <a:rPr lang="en-US" altLang="ja-JP" sz="1800" b="1" dirty="0"/>
              <a:t>Point1 </a:t>
            </a:r>
            <a:r>
              <a:rPr lang="ja-JP" altLang="en-US" sz="1800" b="1" dirty="0"/>
              <a:t>労働時間に応じた賃金の適正払　➡労働基準法第</a:t>
            </a:r>
            <a:r>
              <a:rPr lang="en-US" altLang="ja-JP" sz="1800" b="1" dirty="0"/>
              <a:t>24</a:t>
            </a:r>
            <a:r>
              <a:rPr lang="ja-JP" altLang="en-US" sz="1800" b="1" dirty="0"/>
              <a:t>条</a:t>
            </a:r>
            <a:endParaRPr kumimoji="1" lang="en-US" altLang="ja-JP" sz="1800" b="1" dirty="0"/>
          </a:p>
        </p:txBody>
      </p:sp>
      <p:sp>
        <p:nvSpPr>
          <p:cNvPr id="38" name="テキスト ボックス 37">
            <a:extLst>
              <a:ext uri="{FF2B5EF4-FFF2-40B4-BE49-F238E27FC236}">
                <a16:creationId xmlns:a16="http://schemas.microsoft.com/office/drawing/2014/main" id="{5C2D8059-6E53-162F-F6FC-23E07A761979}"/>
              </a:ext>
            </a:extLst>
          </p:cNvPr>
          <p:cNvSpPr txBox="1"/>
          <p:nvPr/>
        </p:nvSpPr>
        <p:spPr>
          <a:xfrm>
            <a:off x="54797" y="869162"/>
            <a:ext cx="9670892" cy="1046440"/>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賃金は、いかなる労働時間についても支払う必要があります。</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200" b="1" dirty="0">
                <a:latin typeface="メイリオ" panose="020B0604030504040204" pitchFamily="50" charset="-128"/>
                <a:ea typeface="メイリオ" panose="020B0604030504040204" pitchFamily="50" charset="-128"/>
                <a:cs typeface="メイリオ" panose="020B0604030504040204" pitchFamily="50" charset="-128"/>
              </a:rPr>
              <a:t>労働時間に応じた賃金の算定を行う場合（時給制等の場合）には交替制勤務における引継ぎ時間、訪問介護間の移動時間、業務報告書の作成時間等、介護サービスに直接従事した時間以外の労働時間も通算した時間数に応じた算定をしてください</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73" name="グループ化 72"/>
          <p:cNvGrpSpPr/>
          <p:nvPr/>
        </p:nvGrpSpPr>
        <p:grpSpPr>
          <a:xfrm>
            <a:off x="77104" y="2021084"/>
            <a:ext cx="9637790" cy="1299088"/>
            <a:chOff x="159283" y="2050759"/>
            <a:chExt cx="9637790" cy="1299088"/>
          </a:xfrm>
        </p:grpSpPr>
        <p:grpSp>
          <p:nvGrpSpPr>
            <p:cNvPr id="43" name="グループ化 42"/>
            <p:cNvGrpSpPr/>
            <p:nvPr/>
          </p:nvGrpSpPr>
          <p:grpSpPr>
            <a:xfrm>
              <a:off x="159283" y="2050759"/>
              <a:ext cx="9637790" cy="1299088"/>
              <a:chOff x="109842" y="2785630"/>
              <a:chExt cx="9637790" cy="1299088"/>
            </a:xfrm>
          </p:grpSpPr>
          <p:grpSp>
            <p:nvGrpSpPr>
              <p:cNvPr id="46" name="グループ化 45"/>
              <p:cNvGrpSpPr/>
              <p:nvPr/>
            </p:nvGrpSpPr>
            <p:grpSpPr>
              <a:xfrm>
                <a:off x="109842" y="2785630"/>
                <a:ext cx="9637790" cy="1299088"/>
                <a:chOff x="157138" y="2912583"/>
                <a:chExt cx="9637790" cy="1299088"/>
              </a:xfrm>
            </p:grpSpPr>
            <p:sp>
              <p:nvSpPr>
                <p:cNvPr id="60" name="角丸四角形 59"/>
                <p:cNvSpPr/>
                <p:nvPr/>
              </p:nvSpPr>
              <p:spPr>
                <a:xfrm>
                  <a:off x="157138" y="2912583"/>
                  <a:ext cx="9637790" cy="129908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1400" b="1" dirty="0">
                      <a:solidFill>
                        <a:srgbClr val="7030A0"/>
                      </a:solidFill>
                    </a:rPr>
                    <a:t>〇</a:t>
                  </a:r>
                  <a:r>
                    <a:rPr kumimoji="1" lang="ja-JP" altLang="en-US" sz="1400" b="1" dirty="0">
                      <a:solidFill>
                        <a:srgbClr val="7030A0"/>
                      </a:solidFill>
                    </a:rPr>
                    <a:t>　</a:t>
                  </a:r>
                  <a:r>
                    <a:rPr lang="ja-JP" altLang="en-US" sz="1400" b="1" dirty="0">
                      <a:solidFill>
                        <a:srgbClr val="7030A0"/>
                      </a:solidFill>
                    </a:rPr>
                    <a:t>賃金の算定の基礎となる労働時間</a:t>
                  </a:r>
                  <a:endParaRPr lang="en-US" altLang="ja-JP" sz="1400" b="1" dirty="0">
                    <a:solidFill>
                      <a:srgbClr val="7030A0"/>
                    </a:solidFill>
                  </a:endParaRPr>
                </a:p>
                <a:p>
                  <a:endParaRPr kumimoji="1" lang="en-US" altLang="ja-JP" sz="1400" b="1" dirty="0">
                    <a:solidFill>
                      <a:srgbClr val="7030A0"/>
                    </a:solidFill>
                  </a:endParaRPr>
                </a:p>
                <a:p>
                  <a:endParaRPr kumimoji="1" lang="en-US" altLang="ja-JP" sz="1400" b="1" dirty="0">
                    <a:solidFill>
                      <a:srgbClr val="7030A0"/>
                    </a:solidFill>
                  </a:endParaRPr>
                </a:p>
                <a:p>
                  <a:r>
                    <a:rPr lang="ja-JP" altLang="en-US" sz="1400" b="1" dirty="0">
                      <a:solidFill>
                        <a:srgbClr val="7030A0"/>
                      </a:solidFill>
                    </a:rPr>
                    <a:t>　</a:t>
                  </a:r>
                  <a:endParaRPr kumimoji="1" lang="ja-JP" altLang="en-US" sz="1400" b="1" dirty="0">
                    <a:solidFill>
                      <a:srgbClr val="7030A0"/>
                    </a:solidFill>
                  </a:endParaRPr>
                </a:p>
              </p:txBody>
            </p:sp>
            <p:sp>
              <p:nvSpPr>
                <p:cNvPr id="62" name="テキスト ボックス 61"/>
                <p:cNvSpPr txBox="1"/>
                <p:nvPr/>
              </p:nvSpPr>
              <p:spPr>
                <a:xfrm>
                  <a:off x="1176473" y="3337809"/>
                  <a:ext cx="1185350" cy="646331"/>
                </a:xfrm>
                <a:prstGeom prst="rect">
                  <a:avLst/>
                </a:prstGeom>
                <a:noFill/>
                <a:ln w="19050">
                  <a:solidFill>
                    <a:srgbClr val="FF0000"/>
                  </a:solidFill>
                </a:ln>
              </p:spPr>
              <p:txBody>
                <a:bodyPr wrap="square" rtlCol="0">
                  <a:spAutoFit/>
                </a:bodyPr>
                <a:lstStyle/>
                <a:p>
                  <a:r>
                    <a:rPr lang="ja-JP" altLang="en-US" sz="1200" b="1" dirty="0">
                      <a:solidFill>
                        <a:srgbClr val="7030A0"/>
                      </a:solidFill>
                    </a:rPr>
                    <a:t>①介護サービスに直接従事する時間</a:t>
                  </a:r>
                  <a:endParaRPr lang="en-US" altLang="ja-JP" sz="1200" b="1" dirty="0">
                    <a:solidFill>
                      <a:srgbClr val="7030A0"/>
                    </a:solidFill>
                  </a:endParaRPr>
                </a:p>
              </p:txBody>
            </p:sp>
            <p:sp>
              <p:nvSpPr>
                <p:cNvPr id="63" name="テキスト ボックス 62"/>
                <p:cNvSpPr txBox="1"/>
                <p:nvPr/>
              </p:nvSpPr>
              <p:spPr>
                <a:xfrm>
                  <a:off x="2827195" y="3228401"/>
                  <a:ext cx="4323181" cy="830997"/>
                </a:xfrm>
                <a:prstGeom prst="rect">
                  <a:avLst/>
                </a:prstGeom>
                <a:noFill/>
                <a:ln>
                  <a:solidFill>
                    <a:srgbClr val="FF0000"/>
                  </a:solidFill>
                </a:ln>
              </p:spPr>
              <p:txBody>
                <a:bodyPr wrap="square" rtlCol="0">
                  <a:spAutoFit/>
                </a:bodyPr>
                <a:lstStyle/>
                <a:p>
                  <a:r>
                    <a:rPr lang="ja-JP" altLang="en-US" sz="1200" b="1" dirty="0">
                      <a:solidFill>
                        <a:srgbClr val="7030A0"/>
                      </a:solidFill>
                    </a:rPr>
                    <a:t>②交替勤務の引継ぎ時間、業務報告書の作成時間、利用者サービスに係る打合せ、会議等の時間、使用者の指揮命令に基づく施設行事等の時間とその準備時間、研修時間、訪問介護間の移動時間等</a:t>
                  </a:r>
                  <a:endParaRPr lang="en-US" altLang="ja-JP" sz="1200" b="1" dirty="0">
                    <a:solidFill>
                      <a:srgbClr val="7030A0"/>
                    </a:solidFill>
                  </a:endParaRPr>
                </a:p>
              </p:txBody>
            </p:sp>
          </p:grpSp>
          <p:sp>
            <p:nvSpPr>
              <p:cNvPr id="45" name="正方形/長方形 44"/>
              <p:cNvSpPr/>
              <p:nvPr/>
            </p:nvSpPr>
            <p:spPr>
              <a:xfrm>
                <a:off x="2796357" y="3360294"/>
                <a:ext cx="184730" cy="369332"/>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endParaRPr lang="ja-JP" altLang="en-US" b="1" cap="none" spc="0" dirty="0">
                  <a:ln/>
                  <a:solidFill>
                    <a:schemeClr val="accent4"/>
                  </a:solidFill>
                  <a:effectLst/>
                </a:endParaRPr>
              </a:p>
            </p:txBody>
          </p:sp>
        </p:grpSp>
        <p:sp>
          <p:nvSpPr>
            <p:cNvPr id="7" name="加算 6"/>
            <p:cNvSpPr/>
            <p:nvPr/>
          </p:nvSpPr>
          <p:spPr>
            <a:xfrm>
              <a:off x="2302426" y="2496922"/>
              <a:ext cx="487633" cy="48967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p:cNvPicPr>
              <a:picLocks noChangeAspect="1"/>
            </p:cNvPicPr>
            <p:nvPr/>
          </p:nvPicPr>
          <p:blipFill>
            <a:blip r:embed="rId2"/>
            <a:stretch>
              <a:fillRect/>
            </a:stretch>
          </p:blipFill>
          <p:spPr>
            <a:xfrm>
              <a:off x="249584" y="2334739"/>
              <a:ext cx="995941" cy="784337"/>
            </a:xfrm>
            <a:prstGeom prst="rect">
              <a:avLst/>
            </a:prstGeom>
          </p:spPr>
        </p:pic>
        <p:sp>
          <p:nvSpPr>
            <p:cNvPr id="31" name="右矢印 30"/>
            <p:cNvSpPr/>
            <p:nvPr/>
          </p:nvSpPr>
          <p:spPr>
            <a:xfrm>
              <a:off x="7097189" y="2227770"/>
              <a:ext cx="267922" cy="3879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0" name="テキスト ボックス 69"/>
          <p:cNvSpPr txBox="1"/>
          <p:nvPr/>
        </p:nvSpPr>
        <p:spPr>
          <a:xfrm>
            <a:off x="7282932" y="2206860"/>
            <a:ext cx="2403461" cy="338554"/>
          </a:xfrm>
          <a:prstGeom prst="rect">
            <a:avLst/>
          </a:prstGeom>
          <a:noFill/>
          <a:ln w="19050">
            <a:solidFill>
              <a:srgbClr val="FF0000"/>
            </a:solidFill>
          </a:ln>
        </p:spPr>
        <p:txBody>
          <a:bodyPr wrap="square" rtlCol="0">
            <a:spAutoFit/>
          </a:bodyPr>
          <a:lstStyle/>
          <a:p>
            <a:r>
              <a:rPr lang="ja-JP" altLang="en-US" sz="1600" b="1" dirty="0">
                <a:solidFill>
                  <a:srgbClr val="7030A0"/>
                </a:solidFill>
              </a:rPr>
              <a:t>介護労働者の労働時間</a:t>
            </a:r>
            <a:endParaRPr lang="en-US" altLang="ja-JP" sz="1600" b="1" dirty="0">
              <a:solidFill>
                <a:srgbClr val="7030A0"/>
              </a:solidFill>
            </a:endParaRPr>
          </a:p>
        </p:txBody>
      </p:sp>
      <p:sp>
        <p:nvSpPr>
          <p:cNvPr id="75" name="テキスト ボックス 74"/>
          <p:cNvSpPr txBox="1"/>
          <p:nvPr/>
        </p:nvSpPr>
        <p:spPr>
          <a:xfrm>
            <a:off x="7109623" y="2637021"/>
            <a:ext cx="2421148" cy="584775"/>
          </a:xfrm>
          <a:prstGeom prst="rect">
            <a:avLst/>
          </a:prstGeom>
          <a:noFill/>
          <a:ln w="19050">
            <a:solidFill>
              <a:srgbClr val="FF0000"/>
            </a:solidFill>
          </a:ln>
        </p:spPr>
        <p:txBody>
          <a:bodyPr wrap="square" rtlCol="0">
            <a:spAutoFit/>
          </a:bodyPr>
          <a:lstStyle/>
          <a:p>
            <a:r>
              <a:rPr lang="ja-JP" altLang="en-US" sz="1600" b="1" dirty="0">
                <a:solidFill>
                  <a:srgbClr val="7030A0"/>
                </a:solidFill>
              </a:rPr>
              <a:t>この労働時間に対し賃金を算定し、支払う</a:t>
            </a:r>
            <a:endParaRPr lang="en-US" altLang="ja-JP" sz="1600" b="1" dirty="0">
              <a:solidFill>
                <a:srgbClr val="7030A0"/>
              </a:solidFill>
            </a:endParaRPr>
          </a:p>
        </p:txBody>
      </p:sp>
      <p:sp>
        <p:nvSpPr>
          <p:cNvPr id="74" name="屈折矢印 73"/>
          <p:cNvSpPr/>
          <p:nvPr/>
        </p:nvSpPr>
        <p:spPr>
          <a:xfrm>
            <a:off x="9491474" y="2468585"/>
            <a:ext cx="194919" cy="572151"/>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6" name="グループ化 75"/>
          <p:cNvGrpSpPr/>
          <p:nvPr/>
        </p:nvGrpSpPr>
        <p:grpSpPr>
          <a:xfrm>
            <a:off x="361775" y="3730135"/>
            <a:ext cx="7994054" cy="3093792"/>
            <a:chOff x="415330" y="613545"/>
            <a:chExt cx="8248851" cy="3903839"/>
          </a:xfrm>
        </p:grpSpPr>
        <p:grpSp>
          <p:nvGrpSpPr>
            <p:cNvPr id="77" name="グループ化 76"/>
            <p:cNvGrpSpPr/>
            <p:nvPr/>
          </p:nvGrpSpPr>
          <p:grpSpPr>
            <a:xfrm>
              <a:off x="415330" y="613545"/>
              <a:ext cx="8248851" cy="3903839"/>
              <a:chOff x="415330" y="613545"/>
              <a:chExt cx="8248851" cy="3903839"/>
            </a:xfrm>
          </p:grpSpPr>
          <p:pic>
            <p:nvPicPr>
              <p:cNvPr id="79" name="図 78"/>
              <p:cNvPicPr>
                <a:picLocks noChangeAspect="1"/>
              </p:cNvPicPr>
              <p:nvPr/>
            </p:nvPicPr>
            <p:blipFill rotWithShape="1">
              <a:blip r:embed="rId3"/>
              <a:srcRect t="9353"/>
              <a:stretch/>
            </p:blipFill>
            <p:spPr>
              <a:xfrm>
                <a:off x="415330" y="1042750"/>
                <a:ext cx="8248851" cy="3474634"/>
              </a:xfrm>
              <a:prstGeom prst="rect">
                <a:avLst/>
              </a:prstGeom>
            </p:spPr>
          </p:pic>
          <p:sp>
            <p:nvSpPr>
              <p:cNvPr id="80" name="正方形/長方形 79"/>
              <p:cNvSpPr/>
              <p:nvPr/>
            </p:nvSpPr>
            <p:spPr>
              <a:xfrm>
                <a:off x="415330" y="613545"/>
                <a:ext cx="1371600" cy="446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8" name="正方形/長方形 77"/>
            <p:cNvSpPr/>
            <p:nvPr/>
          </p:nvSpPr>
          <p:spPr>
            <a:xfrm>
              <a:off x="2819400" y="4212425"/>
              <a:ext cx="5257800" cy="3036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テキスト プレースホルダー 11"/>
          <p:cNvSpPr txBox="1">
            <a:spLocks noGrp="1"/>
          </p:cNvSpPr>
          <p:nvPr>
            <p:ph type="body" sz="quarter" idx="4294967295"/>
          </p:nvPr>
        </p:nvSpPr>
        <p:spPr>
          <a:xfrm>
            <a:off x="19088" y="3401516"/>
            <a:ext cx="9886912" cy="407419"/>
          </a:xfrm>
          <a:prstGeom prst="rect">
            <a:avLst/>
          </a:prstGeom>
          <a:solidFill>
            <a:schemeClr val="accent6">
              <a:lumMod val="20000"/>
              <a:lumOff val="80000"/>
            </a:schemeClr>
          </a:solidFill>
        </p:spPr>
        <p:txBody>
          <a:bodyPr wrap="square" rtlCol="0">
            <a:spAutoFit/>
          </a:bodyPr>
          <a:lstStyle/>
          <a:p>
            <a:pPr marL="0" indent="0">
              <a:buNone/>
            </a:pPr>
            <a:r>
              <a:rPr lang="ja-JP" altLang="en-US" b="1" dirty="0"/>
              <a:t>　</a:t>
            </a:r>
            <a:r>
              <a:rPr lang="ja-JP" altLang="en-US" sz="1800" b="1" dirty="0"/>
              <a:t>（５）賃金について　</a:t>
            </a:r>
            <a:r>
              <a:rPr lang="en-US" altLang="ja-JP" sz="1800" b="1" dirty="0"/>
              <a:t>Point</a:t>
            </a:r>
            <a:r>
              <a:rPr lang="ja-JP" altLang="en-US" sz="1800" b="1" dirty="0"/>
              <a:t>２時間外・深夜・休日の割増賃金の支払い➡労働基準法第</a:t>
            </a:r>
            <a:r>
              <a:rPr lang="en-US" altLang="ja-JP" sz="1800" b="1" dirty="0"/>
              <a:t>37</a:t>
            </a:r>
            <a:r>
              <a:rPr lang="ja-JP" altLang="en-US" sz="1800" b="1" dirty="0"/>
              <a:t>条</a:t>
            </a:r>
            <a:endParaRPr kumimoji="1" lang="en-US" altLang="ja-JP" sz="1800" b="1" dirty="0"/>
          </a:p>
        </p:txBody>
      </p:sp>
    </p:spTree>
    <p:extLst>
      <p:ext uri="{BB962C8B-B14F-4D97-AF65-F5344CB8AC3E}">
        <p14:creationId xmlns:p14="http://schemas.microsoft.com/office/powerpoint/2010/main" val="12663925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角丸四角形 27"/>
          <p:cNvSpPr/>
          <p:nvPr/>
        </p:nvSpPr>
        <p:spPr>
          <a:xfrm>
            <a:off x="77104" y="2134177"/>
            <a:ext cx="9225412" cy="226185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kumimoji="1" lang="en-US" altLang="ja-JP" sz="1400" b="1" dirty="0">
              <a:solidFill>
                <a:srgbClr val="7030A0"/>
              </a:solidFill>
            </a:endParaRPr>
          </a:p>
          <a:p>
            <a:endParaRPr kumimoji="1" lang="en-US" altLang="ja-JP" sz="1400" b="1" dirty="0">
              <a:solidFill>
                <a:srgbClr val="7030A0"/>
              </a:solidFill>
            </a:endParaRPr>
          </a:p>
          <a:p>
            <a:r>
              <a:rPr lang="ja-JP" altLang="en-US" sz="1400" b="1" dirty="0">
                <a:solidFill>
                  <a:srgbClr val="7030A0"/>
                </a:solidFill>
              </a:rPr>
              <a:t>　</a:t>
            </a:r>
            <a:endParaRPr kumimoji="1" lang="ja-JP" altLang="en-US" sz="1400" b="1" dirty="0">
              <a:solidFill>
                <a:srgbClr val="7030A0"/>
              </a:solidFill>
            </a:endParaRPr>
          </a:p>
        </p:txBody>
      </p:sp>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14</a:t>
            </a:fld>
            <a:endParaRPr kumimoji="1" lang="ja-JP" altLang="en-US"/>
          </a:p>
        </p:txBody>
      </p:sp>
      <p:sp>
        <p:nvSpPr>
          <p:cNvPr id="1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13" name="テキスト プレースホルダー 11"/>
          <p:cNvSpPr txBox="1">
            <a:spLocks noGrp="1"/>
          </p:cNvSpPr>
          <p:nvPr>
            <p:ph type="body" sz="quarter" idx="4294967295"/>
          </p:nvPr>
        </p:nvSpPr>
        <p:spPr>
          <a:xfrm>
            <a:off x="10096" y="439999"/>
            <a:ext cx="9880674" cy="407419"/>
          </a:xfrm>
          <a:prstGeom prst="rect">
            <a:avLst/>
          </a:prstGeom>
          <a:solidFill>
            <a:schemeClr val="accent6">
              <a:lumMod val="20000"/>
              <a:lumOff val="80000"/>
            </a:schemeClr>
          </a:solidFill>
        </p:spPr>
        <p:txBody>
          <a:bodyPr wrap="square" rtlCol="0">
            <a:spAutoFit/>
          </a:bodyPr>
          <a:lstStyle/>
          <a:p>
            <a:pPr marL="0" indent="0">
              <a:buNone/>
            </a:pPr>
            <a:r>
              <a:rPr kumimoji="1" lang="ja-JP" altLang="en-US" b="1" dirty="0"/>
              <a:t>　</a:t>
            </a:r>
            <a:r>
              <a:rPr lang="ja-JP" altLang="en-US" b="1" dirty="0"/>
              <a:t> </a:t>
            </a:r>
            <a:r>
              <a:rPr lang="ja-JP" altLang="en-US" sz="1800" b="1" dirty="0"/>
              <a:t>（５）賃金について　</a:t>
            </a:r>
            <a:r>
              <a:rPr lang="en-US" altLang="ja-JP" sz="1800" b="1" dirty="0"/>
              <a:t>Point</a:t>
            </a:r>
            <a:r>
              <a:rPr lang="ja-JP" altLang="en-US" sz="1800" b="1" dirty="0"/>
              <a:t>３</a:t>
            </a:r>
            <a:r>
              <a:rPr lang="en-US" altLang="ja-JP" sz="1800" b="1" dirty="0"/>
              <a:t> </a:t>
            </a:r>
            <a:r>
              <a:rPr lang="ja-JP" altLang="en-US" sz="1800" b="1" dirty="0"/>
              <a:t>最低賃金以上の賃金の支払　➡最低賃金法第</a:t>
            </a:r>
            <a:r>
              <a:rPr lang="en-US" altLang="ja-JP" sz="1800" b="1" dirty="0"/>
              <a:t>4</a:t>
            </a:r>
            <a:r>
              <a:rPr lang="ja-JP" altLang="en-US" sz="1800" b="1" dirty="0"/>
              <a:t>条</a:t>
            </a:r>
            <a:endParaRPr kumimoji="1" lang="en-US" altLang="ja-JP" sz="1800" b="1" dirty="0"/>
          </a:p>
        </p:txBody>
      </p:sp>
      <p:sp>
        <p:nvSpPr>
          <p:cNvPr id="38" name="テキスト ボックス 37">
            <a:extLst>
              <a:ext uri="{FF2B5EF4-FFF2-40B4-BE49-F238E27FC236}">
                <a16:creationId xmlns:a16="http://schemas.microsoft.com/office/drawing/2014/main" id="{5C2D8059-6E53-162F-F6FC-23E07A761979}"/>
              </a:ext>
            </a:extLst>
          </p:cNvPr>
          <p:cNvSpPr txBox="1"/>
          <p:nvPr/>
        </p:nvSpPr>
        <p:spPr>
          <a:xfrm>
            <a:off x="54797" y="869162"/>
            <a:ext cx="9670892" cy="1138773"/>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賃金は地域別の最低賃金以上の金額を支払う必要があります。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地域別最低賃金は、産業や職種にかかわりなく、都道府県内のすべての労働者に対して適用される最低賃金が都道府県ごとに定められています。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 name="図 1"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479" y="2204864"/>
            <a:ext cx="9030037" cy="2176769"/>
          </a:xfrm>
          <a:prstGeom prst="rect">
            <a:avLst/>
          </a:prstGeom>
        </p:spPr>
      </p:pic>
      <p:pic>
        <p:nvPicPr>
          <p:cNvPr id="3" name="図 2"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09760"/>
            <a:ext cx="9530770" cy="2348879"/>
          </a:xfrm>
          <a:prstGeom prst="rect">
            <a:avLst/>
          </a:prstGeom>
        </p:spPr>
      </p:pic>
      <p:sp>
        <p:nvSpPr>
          <p:cNvPr id="27" name="テキスト ボックス 26"/>
          <p:cNvSpPr txBox="1"/>
          <p:nvPr/>
        </p:nvSpPr>
        <p:spPr>
          <a:xfrm>
            <a:off x="344488" y="1966145"/>
            <a:ext cx="3003335" cy="338554"/>
          </a:xfrm>
          <a:prstGeom prst="rect">
            <a:avLst/>
          </a:prstGeom>
          <a:solidFill>
            <a:schemeClr val="accent1"/>
          </a:solidFill>
        </p:spPr>
        <p:txBody>
          <a:bodyPr vert="horz" wrap="square" rtlCol="0">
            <a:spAutoFit/>
          </a:bodyPr>
          <a:lstStyle/>
          <a:p>
            <a:r>
              <a:rPr kumimoji="1" lang="ja-JP" altLang="en-US" sz="1600" b="1" dirty="0"/>
              <a:t>最低賃金の対象となる</a:t>
            </a:r>
            <a:r>
              <a:rPr lang="ja-JP" altLang="en-US" sz="1600" b="1" dirty="0"/>
              <a:t>賃金</a:t>
            </a:r>
            <a:endParaRPr kumimoji="1" lang="ja-JP" altLang="en-US" sz="1600" b="1" dirty="0"/>
          </a:p>
        </p:txBody>
      </p:sp>
      <p:sp>
        <p:nvSpPr>
          <p:cNvPr id="29" name="テキスト ボックス 28"/>
          <p:cNvSpPr txBox="1"/>
          <p:nvPr/>
        </p:nvSpPr>
        <p:spPr>
          <a:xfrm>
            <a:off x="272479" y="4411582"/>
            <a:ext cx="4392489" cy="338554"/>
          </a:xfrm>
          <a:prstGeom prst="rect">
            <a:avLst/>
          </a:prstGeom>
          <a:solidFill>
            <a:schemeClr val="accent1"/>
          </a:solidFill>
        </p:spPr>
        <p:txBody>
          <a:bodyPr vert="horz" wrap="square" rtlCol="0">
            <a:spAutoFit/>
          </a:bodyPr>
          <a:lstStyle/>
          <a:p>
            <a:r>
              <a:rPr lang="ja-JP" altLang="en-US" sz="1600" b="1" dirty="0"/>
              <a:t>支払う賃金と最低賃金額との比較方法</a:t>
            </a:r>
            <a:endParaRPr kumimoji="1" lang="ja-JP" altLang="en-US" sz="1600" b="1" dirty="0"/>
          </a:p>
        </p:txBody>
      </p:sp>
    </p:spTree>
    <p:extLst>
      <p:ext uri="{BB962C8B-B14F-4D97-AF65-F5344CB8AC3E}">
        <p14:creationId xmlns:p14="http://schemas.microsoft.com/office/powerpoint/2010/main" val="1544855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15</a:t>
            </a:fld>
            <a:endParaRPr kumimoji="1" lang="ja-JP" altLang="en-US"/>
          </a:p>
        </p:txBody>
      </p:sp>
      <p:sp>
        <p:nvSpPr>
          <p:cNvPr id="1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13" name="テキスト プレースホルダー 11"/>
          <p:cNvSpPr txBox="1">
            <a:spLocks noGrp="1"/>
          </p:cNvSpPr>
          <p:nvPr>
            <p:ph type="body" sz="quarter" idx="4294967295"/>
          </p:nvPr>
        </p:nvSpPr>
        <p:spPr>
          <a:xfrm>
            <a:off x="10096" y="439999"/>
            <a:ext cx="9880674" cy="407419"/>
          </a:xfrm>
          <a:prstGeom prst="rect">
            <a:avLst/>
          </a:prstGeom>
          <a:solidFill>
            <a:schemeClr val="accent6">
              <a:lumMod val="20000"/>
              <a:lumOff val="80000"/>
            </a:schemeClr>
          </a:solidFill>
        </p:spPr>
        <p:txBody>
          <a:bodyPr wrap="square" rtlCol="0">
            <a:spAutoFit/>
          </a:bodyPr>
          <a:lstStyle/>
          <a:p>
            <a:pPr marL="0" indent="0">
              <a:buNone/>
            </a:pPr>
            <a:r>
              <a:rPr kumimoji="1" lang="ja-JP" altLang="en-US" b="1" dirty="0"/>
              <a:t>　</a:t>
            </a:r>
            <a:r>
              <a:rPr lang="ja-JP" altLang="en-US" b="1" dirty="0"/>
              <a:t> </a:t>
            </a:r>
            <a:r>
              <a:rPr lang="ja-JP" altLang="en-US" sz="1800" b="1" dirty="0"/>
              <a:t>（５）賃金について　</a:t>
            </a:r>
            <a:r>
              <a:rPr lang="en-US" altLang="ja-JP" sz="1800" b="1" dirty="0"/>
              <a:t>Point</a:t>
            </a:r>
            <a:r>
              <a:rPr lang="ja-JP" altLang="en-US" sz="1800" b="1" dirty="0"/>
              <a:t>４</a:t>
            </a:r>
            <a:r>
              <a:rPr lang="en-US" altLang="ja-JP" sz="1800" b="1" dirty="0"/>
              <a:t> </a:t>
            </a:r>
            <a:r>
              <a:rPr lang="ja-JP" altLang="en-US" sz="1800" b="1" dirty="0"/>
              <a:t>休業手当の適切な支払　➡労働基準法第</a:t>
            </a:r>
            <a:r>
              <a:rPr lang="en-US" altLang="ja-JP" sz="1800" b="1" dirty="0"/>
              <a:t>26</a:t>
            </a:r>
            <a:r>
              <a:rPr lang="ja-JP" altLang="en-US" sz="1800" b="1" dirty="0"/>
              <a:t>条</a:t>
            </a:r>
            <a:endParaRPr kumimoji="1" lang="en-US" altLang="ja-JP" sz="1800" b="1" dirty="0"/>
          </a:p>
        </p:txBody>
      </p:sp>
      <p:sp>
        <p:nvSpPr>
          <p:cNvPr id="38" name="テキスト ボックス 37">
            <a:extLst>
              <a:ext uri="{FF2B5EF4-FFF2-40B4-BE49-F238E27FC236}">
                <a16:creationId xmlns:a16="http://schemas.microsoft.com/office/drawing/2014/main" id="{5C2D8059-6E53-162F-F6FC-23E07A761979}"/>
              </a:ext>
            </a:extLst>
          </p:cNvPr>
          <p:cNvSpPr txBox="1"/>
          <p:nvPr/>
        </p:nvSpPr>
        <p:spPr>
          <a:xfrm>
            <a:off x="54797" y="869162"/>
            <a:ext cx="9670892" cy="1785104"/>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使用者の責に帰すべき事由により、労働者を休業をさせた場合には、使用者は休業手当として平均賃金の</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分の</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以上の手当を支払う必要があります。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特に、訪問介護に従事する労働者には</a:t>
            </a:r>
            <a:r>
              <a:rPr lang="ja-JP" altLang="en-US" sz="1400" b="1"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利用者からのキャンセル、利用時間帯の変更を理由</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として休業させる場合には、他の利用者宅での勤務等、その労働者に代替業務を行わせる可能性等を含めて休業させるか否かの判断が必要です。使用者として最善の努力を尽くしたと認められない場合には休業手当の支払いが必要で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テキスト ボックス 28"/>
          <p:cNvSpPr txBox="1"/>
          <p:nvPr/>
        </p:nvSpPr>
        <p:spPr>
          <a:xfrm>
            <a:off x="54797" y="2770616"/>
            <a:ext cx="1945875" cy="338554"/>
          </a:xfrm>
          <a:prstGeom prst="rect">
            <a:avLst/>
          </a:prstGeom>
          <a:solidFill>
            <a:schemeClr val="accent1"/>
          </a:solidFill>
        </p:spPr>
        <p:txBody>
          <a:bodyPr vert="horz" wrap="square" rtlCol="0">
            <a:spAutoFit/>
          </a:bodyPr>
          <a:lstStyle/>
          <a:p>
            <a:r>
              <a:rPr lang="ja-JP" altLang="en-US" sz="1600" b="1" dirty="0"/>
              <a:t>休業手当の支払い</a:t>
            </a:r>
            <a:endParaRPr kumimoji="1" lang="ja-JP" altLang="en-US" sz="1600" b="1" dirty="0"/>
          </a:p>
        </p:txBody>
      </p:sp>
      <p:pic>
        <p:nvPicPr>
          <p:cNvPr id="5" name="図 4"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45" y="3573016"/>
            <a:ext cx="9864443" cy="2408916"/>
          </a:xfrm>
          <a:prstGeom prst="rect">
            <a:avLst/>
          </a:prstGeom>
        </p:spPr>
      </p:pic>
      <p:pic>
        <p:nvPicPr>
          <p:cNvPr id="7" name="図 6"/>
          <p:cNvPicPr>
            <a:picLocks noChangeAspect="1"/>
          </p:cNvPicPr>
          <p:nvPr/>
        </p:nvPicPr>
        <p:blipFill>
          <a:blip r:embed="rId3"/>
          <a:stretch>
            <a:fillRect/>
          </a:stretch>
        </p:blipFill>
        <p:spPr>
          <a:xfrm>
            <a:off x="2792760" y="2676010"/>
            <a:ext cx="1329611" cy="1140511"/>
          </a:xfrm>
          <a:prstGeom prst="rect">
            <a:avLst/>
          </a:prstGeom>
        </p:spPr>
      </p:pic>
      <p:pic>
        <p:nvPicPr>
          <p:cNvPr id="8" name="図 7"/>
          <p:cNvPicPr>
            <a:picLocks noChangeAspect="1"/>
          </p:cNvPicPr>
          <p:nvPr/>
        </p:nvPicPr>
        <p:blipFill>
          <a:blip r:embed="rId4"/>
          <a:stretch>
            <a:fillRect/>
          </a:stretch>
        </p:blipFill>
        <p:spPr>
          <a:xfrm>
            <a:off x="5647187" y="2547759"/>
            <a:ext cx="1376942" cy="1290883"/>
          </a:xfrm>
          <a:prstGeom prst="rect">
            <a:avLst/>
          </a:prstGeom>
        </p:spPr>
      </p:pic>
      <p:pic>
        <p:nvPicPr>
          <p:cNvPr id="9" name="図 8"/>
          <p:cNvPicPr>
            <a:picLocks noChangeAspect="1"/>
          </p:cNvPicPr>
          <p:nvPr/>
        </p:nvPicPr>
        <p:blipFill>
          <a:blip r:embed="rId5"/>
          <a:stretch>
            <a:fillRect/>
          </a:stretch>
        </p:blipFill>
        <p:spPr>
          <a:xfrm flipH="1">
            <a:off x="2745428" y="2547759"/>
            <a:ext cx="1292751" cy="1263664"/>
          </a:xfrm>
          <a:prstGeom prst="rect">
            <a:avLst/>
          </a:prstGeom>
          <a:effectLst/>
        </p:spPr>
      </p:pic>
      <p:sp>
        <p:nvSpPr>
          <p:cNvPr id="10" name="テキスト ボックス 9"/>
          <p:cNvSpPr txBox="1"/>
          <p:nvPr/>
        </p:nvSpPr>
        <p:spPr>
          <a:xfrm>
            <a:off x="4115591" y="2731535"/>
            <a:ext cx="1615787" cy="646331"/>
          </a:xfrm>
          <a:prstGeom prst="rect">
            <a:avLst/>
          </a:prstGeom>
          <a:solidFill>
            <a:schemeClr val="accent4">
              <a:lumMod val="20000"/>
              <a:lumOff val="80000"/>
            </a:schemeClr>
          </a:solidFill>
        </p:spPr>
        <p:txBody>
          <a:bodyPr wrap="square" rtlCol="0">
            <a:spAutoFit/>
          </a:bodyPr>
          <a:lstStyle/>
          <a:p>
            <a:r>
              <a:rPr kumimoji="1" lang="ja-JP" altLang="en-US" b="1" dirty="0">
                <a:solidFill>
                  <a:srgbClr val="002060"/>
                </a:solidFill>
              </a:rPr>
              <a:t>介護サービスのキャンセル</a:t>
            </a:r>
          </a:p>
        </p:txBody>
      </p:sp>
      <p:sp>
        <p:nvSpPr>
          <p:cNvPr id="17" name="テキスト ボックス 16"/>
          <p:cNvSpPr txBox="1"/>
          <p:nvPr/>
        </p:nvSpPr>
        <p:spPr>
          <a:xfrm>
            <a:off x="7007141" y="2772203"/>
            <a:ext cx="1615787" cy="646331"/>
          </a:xfrm>
          <a:prstGeom prst="rect">
            <a:avLst/>
          </a:prstGeom>
          <a:solidFill>
            <a:schemeClr val="accent4">
              <a:lumMod val="20000"/>
              <a:lumOff val="80000"/>
            </a:schemeClr>
          </a:solidFill>
        </p:spPr>
        <p:txBody>
          <a:bodyPr wrap="square" rtlCol="0">
            <a:spAutoFit/>
          </a:bodyPr>
          <a:lstStyle/>
          <a:p>
            <a:r>
              <a:rPr kumimoji="1" lang="ja-JP" altLang="en-US" b="1" dirty="0">
                <a:solidFill>
                  <a:srgbClr val="002060"/>
                </a:solidFill>
              </a:rPr>
              <a:t>介護サービスの日程変更</a:t>
            </a:r>
          </a:p>
        </p:txBody>
      </p:sp>
      <p:pic>
        <p:nvPicPr>
          <p:cNvPr id="11" name="図 10"/>
          <p:cNvPicPr>
            <a:picLocks noChangeAspect="1"/>
          </p:cNvPicPr>
          <p:nvPr/>
        </p:nvPicPr>
        <p:blipFill>
          <a:blip r:embed="rId6"/>
          <a:stretch>
            <a:fillRect/>
          </a:stretch>
        </p:blipFill>
        <p:spPr>
          <a:xfrm>
            <a:off x="4038178" y="5534753"/>
            <a:ext cx="3723133" cy="1394002"/>
          </a:xfrm>
          <a:prstGeom prst="rect">
            <a:avLst/>
          </a:prstGeom>
        </p:spPr>
      </p:pic>
      <p:sp>
        <p:nvSpPr>
          <p:cNvPr id="19" name="テキスト ボックス 18"/>
          <p:cNvSpPr txBox="1"/>
          <p:nvPr/>
        </p:nvSpPr>
        <p:spPr>
          <a:xfrm>
            <a:off x="4839293" y="5635975"/>
            <a:ext cx="1615787" cy="923330"/>
          </a:xfrm>
          <a:prstGeom prst="rect">
            <a:avLst/>
          </a:prstGeom>
          <a:noFill/>
        </p:spPr>
        <p:txBody>
          <a:bodyPr wrap="square" rtlCol="0">
            <a:spAutoFit/>
          </a:bodyPr>
          <a:lstStyle/>
          <a:p>
            <a:r>
              <a:rPr lang="ja-JP" altLang="en-US" b="1" dirty="0">
                <a:solidFill>
                  <a:srgbClr val="002060"/>
                </a:solidFill>
              </a:rPr>
              <a:t>他の利用者宅勤務等できないかな？</a:t>
            </a:r>
            <a:endParaRPr kumimoji="1" lang="ja-JP" altLang="en-US" b="1" dirty="0">
              <a:solidFill>
                <a:srgbClr val="002060"/>
              </a:solidFill>
            </a:endParaRPr>
          </a:p>
        </p:txBody>
      </p:sp>
      <p:pic>
        <p:nvPicPr>
          <p:cNvPr id="14" name="図 13"/>
          <p:cNvPicPr>
            <a:picLocks noChangeAspect="1"/>
          </p:cNvPicPr>
          <p:nvPr/>
        </p:nvPicPr>
        <p:blipFill>
          <a:blip r:embed="rId7"/>
          <a:stretch>
            <a:fillRect/>
          </a:stretch>
        </p:blipFill>
        <p:spPr>
          <a:xfrm>
            <a:off x="6634171" y="5623790"/>
            <a:ext cx="1472952" cy="1472952"/>
          </a:xfrm>
          <a:prstGeom prst="rect">
            <a:avLst/>
          </a:prstGeom>
        </p:spPr>
      </p:pic>
    </p:spTree>
    <p:extLst>
      <p:ext uri="{BB962C8B-B14F-4D97-AF65-F5344CB8AC3E}">
        <p14:creationId xmlns:p14="http://schemas.microsoft.com/office/powerpoint/2010/main" val="979085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16</a:t>
            </a:fld>
            <a:endParaRPr kumimoji="1" lang="ja-JP" altLang="en-US"/>
          </a:p>
        </p:txBody>
      </p:sp>
      <p:sp>
        <p:nvSpPr>
          <p:cNvPr id="1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13" name="テキスト プレースホルダー 11"/>
          <p:cNvSpPr txBox="1">
            <a:spLocks noGrp="1"/>
          </p:cNvSpPr>
          <p:nvPr>
            <p:ph type="body" sz="quarter" idx="4294967295"/>
          </p:nvPr>
        </p:nvSpPr>
        <p:spPr>
          <a:xfrm>
            <a:off x="10096" y="439999"/>
            <a:ext cx="9880674" cy="407419"/>
          </a:xfrm>
          <a:prstGeom prst="rect">
            <a:avLst/>
          </a:prstGeom>
          <a:solidFill>
            <a:schemeClr val="accent6">
              <a:lumMod val="20000"/>
              <a:lumOff val="80000"/>
            </a:schemeClr>
          </a:solidFill>
        </p:spPr>
        <p:txBody>
          <a:bodyPr wrap="square" rtlCol="0">
            <a:spAutoFit/>
          </a:bodyPr>
          <a:lstStyle/>
          <a:p>
            <a:pPr marL="0" indent="0">
              <a:buNone/>
            </a:pPr>
            <a:r>
              <a:rPr kumimoji="1" lang="ja-JP" altLang="en-US" b="1" dirty="0"/>
              <a:t>　</a:t>
            </a:r>
            <a:r>
              <a:rPr lang="ja-JP" altLang="en-US" b="1" dirty="0"/>
              <a:t> </a:t>
            </a:r>
            <a:r>
              <a:rPr lang="ja-JP" altLang="en-US" sz="1800" b="1" dirty="0"/>
              <a:t>（６）年次有給休暇について　</a:t>
            </a:r>
            <a:r>
              <a:rPr lang="en-US" altLang="ja-JP" sz="1800" b="1" dirty="0"/>
              <a:t>Point1</a:t>
            </a:r>
            <a:r>
              <a:rPr lang="ja-JP" altLang="en-US" sz="1800" b="1" dirty="0"/>
              <a:t>　年次有給休暇の付与①　➡労働基準法第</a:t>
            </a:r>
            <a:r>
              <a:rPr lang="en-US" altLang="ja-JP" sz="1800" b="1" dirty="0"/>
              <a:t>39</a:t>
            </a:r>
            <a:r>
              <a:rPr lang="ja-JP" altLang="en-US" sz="1800" b="1" dirty="0"/>
              <a:t>条</a:t>
            </a:r>
            <a:endParaRPr kumimoji="1" lang="en-US" altLang="ja-JP" sz="1800" b="1" dirty="0"/>
          </a:p>
        </p:txBody>
      </p:sp>
      <p:sp>
        <p:nvSpPr>
          <p:cNvPr id="38" name="テキスト ボックス 37">
            <a:extLst>
              <a:ext uri="{FF2B5EF4-FFF2-40B4-BE49-F238E27FC236}">
                <a16:creationId xmlns:a16="http://schemas.microsoft.com/office/drawing/2014/main" id="{5C2D8059-6E53-162F-F6FC-23E07A761979}"/>
              </a:ext>
            </a:extLst>
          </p:cNvPr>
          <p:cNvSpPr txBox="1"/>
          <p:nvPr/>
        </p:nvSpPr>
        <p:spPr>
          <a:xfrm>
            <a:off x="54797" y="869162"/>
            <a:ext cx="9823924" cy="1461939"/>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年次有給休暇については、雇い入れの日（試用期間を含む）から</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か月継続勤務し、全労働日の</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割以上出勤した労働者に対しては、年次有給休暇を与えなければなりません。非正規職員、正規職員の区分なく与える必要があります。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年次有給休暇を取得した労働者に対して、賃金の減額等その他不利益な取り扱いを禁止されます。（年休取得者に対し、賞与の額を減らす、精解禁手当を減額または支給しない、年休取得日を欠勤扱いする等）</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6" name="グループ化 5"/>
          <p:cNvGrpSpPr/>
          <p:nvPr/>
        </p:nvGrpSpPr>
        <p:grpSpPr>
          <a:xfrm>
            <a:off x="27519" y="2361800"/>
            <a:ext cx="9851202" cy="2238687"/>
            <a:chOff x="54797" y="1603324"/>
            <a:chExt cx="9851202" cy="2238687"/>
          </a:xfrm>
        </p:grpSpPr>
        <p:pic>
          <p:nvPicPr>
            <p:cNvPr id="5" name="図 4"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40" y="1603324"/>
              <a:ext cx="9844059" cy="2238687"/>
            </a:xfrm>
            <a:prstGeom prst="rect">
              <a:avLst/>
            </a:prstGeom>
          </p:spPr>
        </p:pic>
        <p:sp>
          <p:nvSpPr>
            <p:cNvPr id="27" name="テキスト ボックス 26"/>
            <p:cNvSpPr txBox="1"/>
            <p:nvPr/>
          </p:nvSpPr>
          <p:spPr>
            <a:xfrm>
              <a:off x="54797" y="1603324"/>
              <a:ext cx="4106115" cy="338554"/>
            </a:xfrm>
            <a:prstGeom prst="rect">
              <a:avLst/>
            </a:prstGeom>
            <a:solidFill>
              <a:schemeClr val="accent1"/>
            </a:solidFill>
          </p:spPr>
          <p:txBody>
            <a:bodyPr vert="horz" wrap="square" rtlCol="0">
              <a:spAutoFit/>
            </a:bodyPr>
            <a:lstStyle/>
            <a:p>
              <a:r>
                <a:rPr lang="ja-JP" altLang="en-US" sz="1600" b="1" dirty="0"/>
                <a:t>〇年次有給休暇の付与条件</a:t>
              </a:r>
              <a:endParaRPr kumimoji="1" lang="ja-JP" altLang="en-US" sz="1600" b="1" dirty="0"/>
            </a:p>
          </p:txBody>
        </p:sp>
      </p:grpSp>
      <p:sp>
        <p:nvSpPr>
          <p:cNvPr id="29" name="テキスト ボックス 28"/>
          <p:cNvSpPr txBox="1"/>
          <p:nvPr/>
        </p:nvSpPr>
        <p:spPr>
          <a:xfrm>
            <a:off x="75124" y="4566781"/>
            <a:ext cx="2415075" cy="338554"/>
          </a:xfrm>
          <a:prstGeom prst="rect">
            <a:avLst/>
          </a:prstGeom>
          <a:solidFill>
            <a:schemeClr val="accent1"/>
          </a:solidFill>
        </p:spPr>
        <p:txBody>
          <a:bodyPr vert="horz" wrap="square" rtlCol="0">
            <a:spAutoFit/>
          </a:bodyPr>
          <a:lstStyle/>
          <a:p>
            <a:r>
              <a:rPr kumimoji="1" lang="ja-JP" altLang="en-US" sz="1600" b="1" dirty="0"/>
              <a:t>〇年次有給休暇の日数</a:t>
            </a:r>
          </a:p>
        </p:txBody>
      </p:sp>
      <p:pic>
        <p:nvPicPr>
          <p:cNvPr id="7" name="図 6" descr="画面の領域"/>
          <p:cNvPicPr>
            <a:picLocks noChangeAspect="1"/>
          </p:cNvPicPr>
          <p:nvPr/>
        </p:nvPicPr>
        <p:blipFill rotWithShape="1">
          <a:blip r:embed="rId3">
            <a:extLst>
              <a:ext uri="{28A0092B-C50C-407E-A947-70E740481C1C}">
                <a14:useLocalDpi xmlns:a14="http://schemas.microsoft.com/office/drawing/2010/main" val="0"/>
              </a:ext>
            </a:extLst>
          </a:blip>
          <a:srcRect l="2443"/>
          <a:stretch/>
        </p:blipFill>
        <p:spPr>
          <a:xfrm>
            <a:off x="-5882" y="4907905"/>
            <a:ext cx="9400675" cy="1984739"/>
          </a:xfrm>
          <a:prstGeom prst="rect">
            <a:avLst/>
          </a:prstGeom>
        </p:spPr>
      </p:pic>
    </p:spTree>
    <p:extLst>
      <p:ext uri="{BB962C8B-B14F-4D97-AF65-F5344CB8AC3E}">
        <p14:creationId xmlns:p14="http://schemas.microsoft.com/office/powerpoint/2010/main" val="637138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17</a:t>
            </a:fld>
            <a:endParaRPr kumimoji="1" lang="ja-JP" altLang="en-US"/>
          </a:p>
        </p:txBody>
      </p:sp>
      <p:sp>
        <p:nvSpPr>
          <p:cNvPr id="1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13" name="テキスト プレースホルダー 11"/>
          <p:cNvSpPr txBox="1">
            <a:spLocks noGrp="1"/>
          </p:cNvSpPr>
          <p:nvPr>
            <p:ph type="body" sz="quarter" idx="4294967295"/>
          </p:nvPr>
        </p:nvSpPr>
        <p:spPr>
          <a:xfrm>
            <a:off x="10096" y="439999"/>
            <a:ext cx="9880674" cy="759310"/>
          </a:xfrm>
          <a:prstGeom prst="rect">
            <a:avLst/>
          </a:prstGeom>
          <a:solidFill>
            <a:schemeClr val="accent6">
              <a:lumMod val="20000"/>
              <a:lumOff val="80000"/>
            </a:schemeClr>
          </a:solidFill>
        </p:spPr>
        <p:txBody>
          <a:bodyPr wrap="square" rtlCol="0">
            <a:spAutoFit/>
          </a:bodyPr>
          <a:lstStyle/>
          <a:p>
            <a:pPr marL="0" indent="0">
              <a:buNone/>
            </a:pPr>
            <a:r>
              <a:rPr kumimoji="1" lang="ja-JP" altLang="en-US" b="1" dirty="0"/>
              <a:t>　</a:t>
            </a:r>
            <a:r>
              <a:rPr lang="ja-JP" altLang="en-US" b="1" dirty="0"/>
              <a:t> </a:t>
            </a:r>
            <a:r>
              <a:rPr lang="ja-JP" altLang="en-US" sz="1800" b="1" dirty="0"/>
              <a:t>（６）年次有給休暇について　</a:t>
            </a:r>
            <a:r>
              <a:rPr lang="en-US" altLang="ja-JP" sz="1800" b="1" dirty="0"/>
              <a:t>Point</a:t>
            </a:r>
            <a:r>
              <a:rPr lang="ja-JP" altLang="en-US" sz="1800" b="1" dirty="0"/>
              <a:t>２　時間単位の年休、年</a:t>
            </a:r>
            <a:r>
              <a:rPr lang="en-US" altLang="ja-JP" sz="1800" b="1" dirty="0"/>
              <a:t>5</a:t>
            </a:r>
            <a:r>
              <a:rPr lang="ja-JP" altLang="en-US" sz="1800" b="1" dirty="0"/>
              <a:t>日の年休取得義務　</a:t>
            </a:r>
            <a:endParaRPr lang="en-US" altLang="ja-JP" sz="1800" b="1" dirty="0"/>
          </a:p>
          <a:p>
            <a:pPr marL="0" indent="0">
              <a:buNone/>
            </a:pPr>
            <a:r>
              <a:rPr lang="ja-JP" altLang="en-US" sz="1800" b="1" dirty="0"/>
              <a:t>　　　　➡労働基準法第</a:t>
            </a:r>
            <a:r>
              <a:rPr lang="en-US" altLang="ja-JP" sz="1800" b="1" dirty="0"/>
              <a:t>39</a:t>
            </a:r>
            <a:r>
              <a:rPr lang="ja-JP" altLang="en-US" sz="1800" b="1" dirty="0"/>
              <a:t>条</a:t>
            </a:r>
            <a:endParaRPr kumimoji="1" lang="en-US" altLang="ja-JP" sz="1800" b="1" dirty="0"/>
          </a:p>
        </p:txBody>
      </p:sp>
      <p:sp>
        <p:nvSpPr>
          <p:cNvPr id="38" name="テキスト ボックス 37">
            <a:extLst>
              <a:ext uri="{FF2B5EF4-FFF2-40B4-BE49-F238E27FC236}">
                <a16:creationId xmlns:a16="http://schemas.microsoft.com/office/drawing/2014/main" id="{5C2D8059-6E53-162F-F6FC-23E07A761979}"/>
              </a:ext>
            </a:extLst>
          </p:cNvPr>
          <p:cNvSpPr txBox="1"/>
          <p:nvPr/>
        </p:nvSpPr>
        <p:spPr>
          <a:xfrm>
            <a:off x="32454" y="1149385"/>
            <a:ext cx="9670892" cy="1538883"/>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年次有給休暇については、労使協定より</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日の範囲内で時間単位として与えることができます。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法定の年次有給休暇が</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日以上付与される労働者について、年</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日の年次有給休暇の確実な取得義務が使用者に設けられていてます。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年休については労働者ごとに年次有給休暇管理簿を作成し、</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年（当分の間</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年）保存する必要があります。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4" name="グループ化 13"/>
          <p:cNvGrpSpPr/>
          <p:nvPr/>
        </p:nvGrpSpPr>
        <p:grpSpPr>
          <a:xfrm>
            <a:off x="10096" y="3078314"/>
            <a:ext cx="1238008" cy="1140805"/>
            <a:chOff x="5544214" y="5027517"/>
            <a:chExt cx="1881629" cy="1954850"/>
          </a:xfrm>
        </p:grpSpPr>
        <p:pic>
          <p:nvPicPr>
            <p:cNvPr id="15" name="図 14"/>
            <p:cNvPicPr>
              <a:picLocks noChangeAspect="1"/>
            </p:cNvPicPr>
            <p:nvPr/>
          </p:nvPicPr>
          <p:blipFill>
            <a:blip r:embed="rId2"/>
            <a:stretch>
              <a:fillRect/>
            </a:stretch>
          </p:blipFill>
          <p:spPr>
            <a:xfrm>
              <a:off x="6032178" y="5027517"/>
              <a:ext cx="1393665" cy="1459335"/>
            </a:xfrm>
            <a:prstGeom prst="rect">
              <a:avLst/>
            </a:prstGeom>
          </p:spPr>
        </p:pic>
        <p:grpSp>
          <p:nvGrpSpPr>
            <p:cNvPr id="16" name="グループ化 15"/>
            <p:cNvGrpSpPr/>
            <p:nvPr/>
          </p:nvGrpSpPr>
          <p:grpSpPr>
            <a:xfrm rot="605278">
              <a:off x="5544214" y="5523032"/>
              <a:ext cx="1548845" cy="1459335"/>
              <a:chOff x="2738874" y="5342698"/>
              <a:chExt cx="1548845" cy="1459335"/>
            </a:xfrm>
          </p:grpSpPr>
          <p:pic>
            <p:nvPicPr>
              <p:cNvPr id="17" name="図 16"/>
              <p:cNvPicPr>
                <a:picLocks noChangeAspect="1"/>
              </p:cNvPicPr>
              <p:nvPr/>
            </p:nvPicPr>
            <p:blipFill>
              <a:blip r:embed="rId2"/>
              <a:stretch>
                <a:fillRect/>
              </a:stretch>
            </p:blipFill>
            <p:spPr>
              <a:xfrm>
                <a:off x="2738874" y="5342698"/>
                <a:ext cx="1548845" cy="1459335"/>
              </a:xfrm>
              <a:prstGeom prst="rect">
                <a:avLst/>
              </a:prstGeom>
            </p:spPr>
          </p:pic>
          <p:sp>
            <p:nvSpPr>
              <p:cNvPr id="18" name="正方形/長方形 17"/>
              <p:cNvSpPr/>
              <p:nvPr/>
            </p:nvSpPr>
            <p:spPr>
              <a:xfrm rot="941957">
                <a:off x="3105332" y="5671570"/>
                <a:ext cx="930388" cy="307777"/>
              </a:xfrm>
              <a:prstGeom prst="rect">
                <a:avLst/>
              </a:prstGeom>
              <a:solidFill>
                <a:schemeClr val="bg1"/>
              </a:solidFill>
            </p:spPr>
            <p:txBody>
              <a:bodyPr wrap="square" lIns="91440" tIns="45720" rIns="91440" bIns="45720">
                <a:spAutoFit/>
              </a:bodyPr>
              <a:lstStyle/>
              <a:p>
                <a:pPr algn="ctr"/>
                <a:r>
                  <a:rPr lang="ja-JP" altLang="en-US" sz="1400" b="0" cap="none" spc="0" dirty="0">
                    <a:ln w="0"/>
                    <a:solidFill>
                      <a:schemeClr val="tx1"/>
                    </a:solidFill>
                    <a:effectLst>
                      <a:outerShdw blurRad="38100" dist="19050" dir="2700000" algn="tl" rotWithShape="0">
                        <a:schemeClr val="dk1">
                          <a:alpha val="40000"/>
                        </a:schemeClr>
                      </a:outerShdw>
                    </a:effectLst>
                  </a:rPr>
                  <a:t>労使協定</a:t>
                </a:r>
              </a:p>
            </p:txBody>
          </p:sp>
        </p:grpSp>
      </p:grpSp>
      <p:pic>
        <p:nvPicPr>
          <p:cNvPr id="3" name="図 2"/>
          <p:cNvPicPr>
            <a:picLocks noChangeAspect="1"/>
          </p:cNvPicPr>
          <p:nvPr/>
        </p:nvPicPr>
        <p:blipFill>
          <a:blip r:embed="rId3"/>
          <a:stretch>
            <a:fillRect/>
          </a:stretch>
        </p:blipFill>
        <p:spPr>
          <a:xfrm>
            <a:off x="4529933" y="3030935"/>
            <a:ext cx="1065565" cy="693728"/>
          </a:xfrm>
          <a:prstGeom prst="rect">
            <a:avLst/>
          </a:prstGeom>
        </p:spPr>
      </p:pic>
      <p:pic>
        <p:nvPicPr>
          <p:cNvPr id="8" name="図 7"/>
          <p:cNvPicPr>
            <a:picLocks noChangeAspect="1"/>
          </p:cNvPicPr>
          <p:nvPr/>
        </p:nvPicPr>
        <p:blipFill>
          <a:blip r:embed="rId4"/>
          <a:stretch>
            <a:fillRect/>
          </a:stretch>
        </p:blipFill>
        <p:spPr>
          <a:xfrm>
            <a:off x="7835164" y="2992927"/>
            <a:ext cx="1074415" cy="785244"/>
          </a:xfrm>
          <a:prstGeom prst="rect">
            <a:avLst/>
          </a:prstGeom>
        </p:spPr>
      </p:pic>
      <p:sp>
        <p:nvSpPr>
          <p:cNvPr id="20" name="左右矢印 19"/>
          <p:cNvSpPr/>
          <p:nvPr/>
        </p:nvSpPr>
        <p:spPr>
          <a:xfrm>
            <a:off x="5519997" y="3130715"/>
            <a:ext cx="2390668" cy="597758"/>
          </a:xfrm>
          <a:prstGeom prst="leftRightArrow">
            <a:avLst/>
          </a:prstGeom>
          <a:solidFill>
            <a:srgbClr val="FF99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rPr>
              <a:t>時間単位で</a:t>
            </a:r>
            <a:r>
              <a:rPr kumimoji="1" lang="ja-JP" altLang="en-US" sz="1400" b="1" dirty="0">
                <a:solidFill>
                  <a:schemeClr val="tx1"/>
                </a:solidFill>
              </a:rPr>
              <a:t>の年休取得</a:t>
            </a:r>
          </a:p>
        </p:txBody>
      </p:sp>
      <p:sp>
        <p:nvSpPr>
          <p:cNvPr id="9" name="右矢印 8"/>
          <p:cNvSpPr/>
          <p:nvPr/>
        </p:nvSpPr>
        <p:spPr>
          <a:xfrm>
            <a:off x="3885941" y="3214407"/>
            <a:ext cx="435949" cy="752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1268764" y="3214407"/>
            <a:ext cx="2466540" cy="461665"/>
          </a:xfrm>
          <a:prstGeom prst="rect">
            <a:avLst/>
          </a:prstGeom>
          <a:solidFill>
            <a:schemeClr val="accent4">
              <a:lumMod val="20000"/>
              <a:lumOff val="80000"/>
            </a:schemeClr>
          </a:solidFill>
        </p:spPr>
        <p:txBody>
          <a:bodyPr wrap="square" rtlCol="0">
            <a:spAutoFit/>
          </a:bodyPr>
          <a:lstStyle/>
          <a:p>
            <a:r>
              <a:rPr kumimoji="1" lang="ja-JP" altLang="en-US" sz="1200" b="1" dirty="0"/>
              <a:t>時間単位の年休取得の労使協定締結（就業規則での記載も）</a:t>
            </a:r>
          </a:p>
        </p:txBody>
      </p:sp>
      <p:pic>
        <p:nvPicPr>
          <p:cNvPr id="19" name="図 18"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467" y="4333417"/>
            <a:ext cx="6102741" cy="2465462"/>
          </a:xfrm>
          <a:prstGeom prst="rect">
            <a:avLst/>
          </a:prstGeom>
        </p:spPr>
      </p:pic>
      <p:sp>
        <p:nvSpPr>
          <p:cNvPr id="25" name="テキスト ボックス 24"/>
          <p:cNvSpPr txBox="1"/>
          <p:nvPr/>
        </p:nvSpPr>
        <p:spPr>
          <a:xfrm>
            <a:off x="144839" y="4106242"/>
            <a:ext cx="2415075" cy="338554"/>
          </a:xfrm>
          <a:prstGeom prst="rect">
            <a:avLst/>
          </a:prstGeom>
          <a:solidFill>
            <a:schemeClr val="accent1"/>
          </a:solidFill>
        </p:spPr>
        <p:txBody>
          <a:bodyPr vert="horz" wrap="square" rtlCol="0">
            <a:spAutoFit/>
          </a:bodyPr>
          <a:lstStyle/>
          <a:p>
            <a:r>
              <a:rPr kumimoji="1" lang="ja-JP" altLang="en-US" sz="1600" b="1" dirty="0"/>
              <a:t>〇年次有給休暇の日数</a:t>
            </a:r>
          </a:p>
        </p:txBody>
      </p:sp>
      <p:sp>
        <p:nvSpPr>
          <p:cNvPr id="26" name="テキスト ボックス 25"/>
          <p:cNvSpPr txBox="1"/>
          <p:nvPr/>
        </p:nvSpPr>
        <p:spPr>
          <a:xfrm>
            <a:off x="86959" y="2787706"/>
            <a:ext cx="2415075" cy="338554"/>
          </a:xfrm>
          <a:prstGeom prst="rect">
            <a:avLst/>
          </a:prstGeom>
          <a:solidFill>
            <a:schemeClr val="accent1"/>
          </a:solidFill>
        </p:spPr>
        <p:txBody>
          <a:bodyPr vert="horz" wrap="square" rtlCol="0">
            <a:spAutoFit/>
          </a:bodyPr>
          <a:lstStyle/>
          <a:p>
            <a:r>
              <a:rPr kumimoji="1" lang="ja-JP" altLang="en-US" sz="1600" b="1" dirty="0"/>
              <a:t>〇年次有給休暇の日数</a:t>
            </a:r>
          </a:p>
        </p:txBody>
      </p:sp>
      <p:pic>
        <p:nvPicPr>
          <p:cNvPr id="21" name="図 20"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02435" y="4403933"/>
            <a:ext cx="2105319" cy="2267266"/>
          </a:xfrm>
          <a:prstGeom prst="rect">
            <a:avLst/>
          </a:prstGeom>
        </p:spPr>
      </p:pic>
      <p:sp>
        <p:nvSpPr>
          <p:cNvPr id="28" name="テキスト ボックス 27"/>
          <p:cNvSpPr txBox="1"/>
          <p:nvPr/>
        </p:nvSpPr>
        <p:spPr>
          <a:xfrm>
            <a:off x="6117019" y="3952047"/>
            <a:ext cx="2415075" cy="338554"/>
          </a:xfrm>
          <a:prstGeom prst="rect">
            <a:avLst/>
          </a:prstGeom>
          <a:solidFill>
            <a:schemeClr val="accent1"/>
          </a:solidFill>
        </p:spPr>
        <p:txBody>
          <a:bodyPr vert="horz" wrap="square" rtlCol="0">
            <a:spAutoFit/>
          </a:bodyPr>
          <a:lstStyle/>
          <a:p>
            <a:r>
              <a:rPr kumimoji="1" lang="ja-JP" altLang="en-US" sz="1600" b="1" dirty="0"/>
              <a:t>〇年次有給休暇管理簿</a:t>
            </a:r>
          </a:p>
        </p:txBody>
      </p:sp>
      <p:sp>
        <p:nvSpPr>
          <p:cNvPr id="23" name="正方形/長方形 22"/>
          <p:cNvSpPr/>
          <p:nvPr/>
        </p:nvSpPr>
        <p:spPr>
          <a:xfrm>
            <a:off x="8532094" y="5168234"/>
            <a:ext cx="1287532" cy="861774"/>
          </a:xfrm>
          <a:prstGeom prst="rect">
            <a:avLst/>
          </a:prstGeom>
        </p:spPr>
        <p:txBody>
          <a:bodyPr wrap="none">
            <a:spAutoFit/>
          </a:bodyPr>
          <a:lstStyle/>
          <a:p>
            <a:r>
              <a:rPr lang="ja-JP" altLang="en-US" b="1" dirty="0">
                <a:solidFill>
                  <a:srgbClr val="FF0000"/>
                </a:solidFill>
              </a:rPr>
              <a:t>５年間</a:t>
            </a:r>
            <a:r>
              <a:rPr lang="ja-JP" altLang="en-US" sz="1600" b="1" dirty="0">
                <a:solidFill>
                  <a:srgbClr val="FF0000"/>
                </a:solidFill>
              </a:rPr>
              <a:t>保存</a:t>
            </a:r>
            <a:endParaRPr lang="en-US" altLang="ja-JP" sz="1600" b="1" dirty="0">
              <a:solidFill>
                <a:srgbClr val="FF0000"/>
              </a:solidFill>
            </a:endParaRPr>
          </a:p>
          <a:p>
            <a:r>
              <a:rPr lang="ja-JP" altLang="en-US" sz="1600" b="1" dirty="0">
                <a:solidFill>
                  <a:srgbClr val="FF0000"/>
                </a:solidFill>
              </a:rPr>
              <a:t>（当分の間</a:t>
            </a:r>
            <a:endParaRPr lang="en-US" altLang="ja-JP" sz="1600" b="1" dirty="0">
              <a:solidFill>
                <a:srgbClr val="FF0000"/>
              </a:solidFill>
            </a:endParaRPr>
          </a:p>
          <a:p>
            <a:r>
              <a:rPr lang="ja-JP" altLang="en-US" sz="1600" b="1" dirty="0">
                <a:solidFill>
                  <a:srgbClr val="FF0000"/>
                </a:solidFill>
              </a:rPr>
              <a:t>　</a:t>
            </a:r>
            <a:r>
              <a:rPr lang="en-US" altLang="ja-JP" sz="1600" b="1" dirty="0">
                <a:solidFill>
                  <a:srgbClr val="FF0000"/>
                </a:solidFill>
              </a:rPr>
              <a:t>3</a:t>
            </a:r>
            <a:r>
              <a:rPr lang="ja-JP" altLang="en-US" sz="1600" b="1" dirty="0">
                <a:solidFill>
                  <a:srgbClr val="FF0000"/>
                </a:solidFill>
              </a:rPr>
              <a:t>年）</a:t>
            </a:r>
          </a:p>
        </p:txBody>
      </p:sp>
    </p:spTree>
    <p:extLst>
      <p:ext uri="{BB962C8B-B14F-4D97-AF65-F5344CB8AC3E}">
        <p14:creationId xmlns:p14="http://schemas.microsoft.com/office/powerpoint/2010/main" val="3852553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1"/>
          <p:cNvSpPr>
            <a:spLocks noGrp="1"/>
          </p:cNvSpPr>
          <p:nvPr>
            <p:ph type="title"/>
          </p:nvPr>
        </p:nvSpPr>
        <p:spPr/>
        <p:txBody>
          <a:bodyPr/>
          <a:lstStyle/>
          <a:p>
            <a:r>
              <a:rPr lang="en-US" altLang="ja-JP"/>
              <a:t>I</a:t>
            </a:r>
            <a:r>
              <a:rPr lang="ja-JP" altLang="en-US"/>
              <a:t>　介護労働者全体（訪問・施設）に共通する事項</a:t>
            </a:r>
            <a:endParaRPr lang="ja-JP" altLang="en-US" dirty="0"/>
          </a:p>
        </p:txBody>
      </p:sp>
      <p:sp>
        <p:nvSpPr>
          <p:cNvPr id="4" name="スライド番号プレースホルダー 3"/>
          <p:cNvSpPr>
            <a:spLocks noGrp="1"/>
          </p:cNvSpPr>
          <p:nvPr>
            <p:ph type="sldNum" sz="quarter" idx="12"/>
          </p:nvPr>
        </p:nvSpPr>
        <p:spPr/>
        <p:txBody>
          <a:bodyPr/>
          <a:lstStyle/>
          <a:p>
            <a:fld id="{C614A69D-1B8B-4922-B093-677AA1EE9EA0}" type="slidenum">
              <a:rPr lang="ja-JP" altLang="en-US" smtClean="0"/>
              <a:pPr/>
              <a:t>18</a:t>
            </a:fld>
            <a:endParaRPr lang="ja-JP" altLang="en-US"/>
          </a:p>
        </p:txBody>
      </p:sp>
      <p:sp>
        <p:nvSpPr>
          <p:cNvPr id="13" name="テキスト プレースホルダー 11"/>
          <p:cNvSpPr txBox="1">
            <a:spLocks noGrp="1"/>
          </p:cNvSpPr>
          <p:nvPr>
            <p:ph type="body" sz="quarter" idx="13"/>
          </p:nvPr>
        </p:nvSpPr>
        <p:spPr>
          <a:xfrm>
            <a:off x="21000" y="620714"/>
            <a:ext cx="9864000" cy="691197"/>
          </a:xfrm>
          <a:solidFill>
            <a:schemeClr val="accent6">
              <a:lumMod val="40000"/>
              <a:lumOff val="60000"/>
            </a:schemeClr>
          </a:solidFill>
        </p:spPr>
        <p:txBody>
          <a:bodyPr/>
          <a:lstStyle/>
          <a:p>
            <a:pPr marL="0" indent="0">
              <a:buNone/>
            </a:pPr>
            <a:r>
              <a:rPr lang="ja-JP" altLang="en-US" dirty="0"/>
              <a:t>　 （７）解雇・雇止めについて　</a:t>
            </a:r>
            <a:r>
              <a:rPr lang="en-US" altLang="ja-JP" dirty="0"/>
              <a:t>Point1</a:t>
            </a:r>
            <a:r>
              <a:rPr lang="ja-JP" altLang="en-US" dirty="0"/>
              <a:t>　解雇・雇止めを行う場合の予告等の手続　</a:t>
            </a:r>
            <a:endParaRPr lang="en-US" altLang="ja-JP" dirty="0"/>
          </a:p>
          <a:p>
            <a:pPr marL="0" indent="0">
              <a:buNone/>
            </a:pPr>
            <a:r>
              <a:rPr lang="ja-JP" altLang="en-US" dirty="0"/>
              <a:t>　➡労働基準法第</a:t>
            </a:r>
            <a:r>
              <a:rPr lang="en-US" altLang="ja-JP" dirty="0"/>
              <a:t>20</a:t>
            </a:r>
            <a:r>
              <a:rPr lang="ja-JP" altLang="en-US" dirty="0"/>
              <a:t>条、労働契約法第</a:t>
            </a:r>
            <a:r>
              <a:rPr lang="en-US" altLang="ja-JP" dirty="0"/>
              <a:t>19</a:t>
            </a:r>
            <a:r>
              <a:rPr lang="ja-JP" altLang="en-US" dirty="0"/>
              <a:t>条、有機労働契約の締結、更新及び雇止めに関する基準第２条ほか</a:t>
            </a:r>
            <a:endParaRPr lang="en-US" altLang="ja-JP" dirty="0"/>
          </a:p>
        </p:txBody>
      </p:sp>
      <p:sp>
        <p:nvSpPr>
          <p:cNvPr id="38" name="テキスト ボックス 37">
            <a:extLst>
              <a:ext uri="{FF2B5EF4-FFF2-40B4-BE49-F238E27FC236}">
                <a16:creationId xmlns:a16="http://schemas.microsoft.com/office/drawing/2014/main" id="{5C2D8059-6E53-162F-F6FC-23E07A761979}"/>
              </a:ext>
            </a:extLst>
          </p:cNvPr>
          <p:cNvSpPr txBox="1"/>
          <p:nvPr/>
        </p:nvSpPr>
        <p:spPr>
          <a:xfrm>
            <a:off x="39878" y="1615483"/>
            <a:ext cx="9670892" cy="738664"/>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やむを得ず労働者の解雇を行う場合には、少なくとも</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日前までの予告が必要です。予告を行わない場合（予告が</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日前）には、解雇までの日数に応じた解雇予告手当を支払う必要があります。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テキスト ボックス 24"/>
          <p:cNvSpPr txBox="1"/>
          <p:nvPr/>
        </p:nvSpPr>
        <p:spPr>
          <a:xfrm>
            <a:off x="39584" y="3397478"/>
            <a:ext cx="3440832" cy="338554"/>
          </a:xfrm>
          <a:prstGeom prst="rect">
            <a:avLst/>
          </a:prstGeom>
          <a:solidFill>
            <a:schemeClr val="accent1"/>
          </a:solidFill>
        </p:spPr>
        <p:txBody>
          <a:bodyPr vert="horz" wrap="square" rtlCol="0">
            <a:spAutoFit/>
          </a:bodyPr>
          <a:lstStyle/>
          <a:p>
            <a:r>
              <a:rPr kumimoji="1" lang="ja-JP" altLang="en-US" sz="1600" b="1" dirty="0"/>
              <a:t>〇有期労働契約の打切り（雇止め</a:t>
            </a:r>
            <a:r>
              <a:rPr lang="ja-JP" altLang="en-US" sz="1600" b="1" dirty="0"/>
              <a:t>）</a:t>
            </a:r>
            <a:endParaRPr kumimoji="1" lang="en-US" altLang="ja-JP" sz="1600" b="1" dirty="0"/>
          </a:p>
        </p:txBody>
      </p:sp>
      <p:sp>
        <p:nvSpPr>
          <p:cNvPr id="26" name="テキスト ボックス 25"/>
          <p:cNvSpPr txBox="1"/>
          <p:nvPr/>
        </p:nvSpPr>
        <p:spPr>
          <a:xfrm>
            <a:off x="39584" y="1314761"/>
            <a:ext cx="1342504" cy="338554"/>
          </a:xfrm>
          <a:prstGeom prst="rect">
            <a:avLst/>
          </a:prstGeom>
          <a:solidFill>
            <a:schemeClr val="accent1"/>
          </a:solidFill>
        </p:spPr>
        <p:txBody>
          <a:bodyPr vert="horz" wrap="square" rtlCol="0">
            <a:spAutoFit/>
          </a:bodyPr>
          <a:lstStyle/>
          <a:p>
            <a:r>
              <a:rPr kumimoji="1" lang="ja-JP" altLang="en-US" sz="1600" b="1" dirty="0"/>
              <a:t>〇解雇予告</a:t>
            </a:r>
          </a:p>
        </p:txBody>
      </p:sp>
      <p:pic>
        <p:nvPicPr>
          <p:cNvPr id="2" name="図 1"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437" y="2335511"/>
            <a:ext cx="6677957" cy="1000265"/>
          </a:xfrm>
          <a:prstGeom prst="rect">
            <a:avLst/>
          </a:prstGeom>
        </p:spPr>
      </p:pic>
      <p:sp>
        <p:nvSpPr>
          <p:cNvPr id="24" name="テキスト ボックス 23">
            <a:extLst>
              <a:ext uri="{FF2B5EF4-FFF2-40B4-BE49-F238E27FC236}">
                <a16:creationId xmlns:a16="http://schemas.microsoft.com/office/drawing/2014/main" id="{5C2D8059-6E53-162F-F6FC-23E07A761979}"/>
              </a:ext>
            </a:extLst>
          </p:cNvPr>
          <p:cNvSpPr txBox="1"/>
          <p:nvPr/>
        </p:nvSpPr>
        <p:spPr>
          <a:xfrm>
            <a:off x="107157" y="3838063"/>
            <a:ext cx="9670892" cy="738664"/>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回以上更新されているか、</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年を超えて継続して雇用されている労働者の有期労働契約を更新しない場合には少なくとも</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30</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日以上前の予告が必要です。（あらかじめ更新しない旨明示されているものは除きます。）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正方形/長方形 4"/>
          <p:cNvSpPr/>
          <p:nvPr/>
        </p:nvSpPr>
        <p:spPr>
          <a:xfrm>
            <a:off x="1064568" y="5259536"/>
            <a:ext cx="1023664" cy="360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rgbClr val="7030A0"/>
                </a:solidFill>
              </a:rPr>
              <a:t>2</a:t>
            </a:r>
            <a:r>
              <a:rPr kumimoji="1" lang="ja-JP" altLang="en-US" dirty="0">
                <a:solidFill>
                  <a:srgbClr val="7030A0"/>
                </a:solidFill>
              </a:rPr>
              <a:t>か月</a:t>
            </a:r>
          </a:p>
        </p:txBody>
      </p:sp>
      <p:cxnSp>
        <p:nvCxnSpPr>
          <p:cNvPr id="7" name="直線コネクタ 6"/>
          <p:cNvCxnSpPr>
            <a:endCxn id="5" idx="1"/>
          </p:cNvCxnSpPr>
          <p:nvPr/>
        </p:nvCxnSpPr>
        <p:spPr>
          <a:xfrm>
            <a:off x="1064568" y="4539456"/>
            <a:ext cx="0" cy="90010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36" name="正方形/長方形 35"/>
          <p:cNvSpPr/>
          <p:nvPr/>
        </p:nvSpPr>
        <p:spPr>
          <a:xfrm>
            <a:off x="2088232" y="5259536"/>
            <a:ext cx="1023664" cy="360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rgbClr val="7030A0"/>
                </a:solidFill>
              </a:rPr>
              <a:t>2</a:t>
            </a:r>
            <a:r>
              <a:rPr kumimoji="1" lang="ja-JP" altLang="en-US" dirty="0">
                <a:solidFill>
                  <a:srgbClr val="7030A0"/>
                </a:solidFill>
              </a:rPr>
              <a:t>か月</a:t>
            </a:r>
          </a:p>
        </p:txBody>
      </p:sp>
      <p:sp>
        <p:nvSpPr>
          <p:cNvPr id="37" name="正方形/長方形 36"/>
          <p:cNvSpPr/>
          <p:nvPr/>
        </p:nvSpPr>
        <p:spPr>
          <a:xfrm>
            <a:off x="3111895" y="5259536"/>
            <a:ext cx="1023664" cy="360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rgbClr val="7030A0"/>
                </a:solidFill>
              </a:rPr>
              <a:t>2</a:t>
            </a:r>
            <a:r>
              <a:rPr kumimoji="1" lang="ja-JP" altLang="en-US" dirty="0">
                <a:solidFill>
                  <a:srgbClr val="7030A0"/>
                </a:solidFill>
              </a:rPr>
              <a:t>か月</a:t>
            </a:r>
          </a:p>
        </p:txBody>
      </p:sp>
      <p:sp>
        <p:nvSpPr>
          <p:cNvPr id="39" name="正方形/長方形 38"/>
          <p:cNvSpPr/>
          <p:nvPr/>
        </p:nvSpPr>
        <p:spPr>
          <a:xfrm>
            <a:off x="4135559" y="5259536"/>
            <a:ext cx="1023664" cy="3600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rgbClr val="7030A0"/>
                </a:solidFill>
              </a:rPr>
              <a:t>2</a:t>
            </a:r>
            <a:r>
              <a:rPr kumimoji="1" lang="ja-JP" altLang="en-US" dirty="0">
                <a:solidFill>
                  <a:srgbClr val="7030A0"/>
                </a:solidFill>
              </a:rPr>
              <a:t>か月</a:t>
            </a:r>
          </a:p>
        </p:txBody>
      </p:sp>
      <p:cxnSp>
        <p:nvCxnSpPr>
          <p:cNvPr id="40" name="直線コネクタ 39"/>
          <p:cNvCxnSpPr/>
          <p:nvPr/>
        </p:nvCxnSpPr>
        <p:spPr>
          <a:xfrm>
            <a:off x="6609184" y="4539456"/>
            <a:ext cx="0" cy="90010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41" name="直線矢印コネクタ 40"/>
          <p:cNvCxnSpPr/>
          <p:nvPr/>
        </p:nvCxnSpPr>
        <p:spPr>
          <a:xfrm flipV="1">
            <a:off x="2088232" y="5619576"/>
            <a:ext cx="0" cy="401712"/>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p:cNvCxnSpPr/>
          <p:nvPr/>
        </p:nvCxnSpPr>
        <p:spPr>
          <a:xfrm flipV="1">
            <a:off x="3126162" y="5619576"/>
            <a:ext cx="0" cy="401712"/>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線矢印コネクタ 44"/>
          <p:cNvCxnSpPr/>
          <p:nvPr/>
        </p:nvCxnSpPr>
        <p:spPr>
          <a:xfrm flipV="1">
            <a:off x="4135559" y="5619576"/>
            <a:ext cx="0" cy="401712"/>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線矢印コネクタ 45"/>
          <p:cNvCxnSpPr/>
          <p:nvPr/>
        </p:nvCxnSpPr>
        <p:spPr>
          <a:xfrm flipH="1" flipV="1">
            <a:off x="5159663" y="5608168"/>
            <a:ext cx="13825" cy="181286"/>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線矢印コネクタ 47"/>
          <p:cNvCxnSpPr/>
          <p:nvPr/>
        </p:nvCxnSpPr>
        <p:spPr>
          <a:xfrm>
            <a:off x="1064568" y="4797152"/>
            <a:ext cx="5544616" cy="0"/>
          </a:xfrm>
          <a:prstGeom prst="straightConnector1">
            <a:avLst/>
          </a:prstGeom>
          <a:ln w="19050">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テキスト ボックス 48"/>
          <p:cNvSpPr txBox="1"/>
          <p:nvPr/>
        </p:nvSpPr>
        <p:spPr>
          <a:xfrm>
            <a:off x="3253388" y="4659013"/>
            <a:ext cx="1166976" cy="369332"/>
          </a:xfrm>
          <a:prstGeom prst="rect">
            <a:avLst/>
          </a:prstGeom>
          <a:solidFill>
            <a:schemeClr val="bg1"/>
          </a:solidFill>
        </p:spPr>
        <p:txBody>
          <a:bodyPr wrap="square" rtlCol="0">
            <a:spAutoFit/>
          </a:bodyPr>
          <a:lstStyle/>
          <a:p>
            <a:pPr algn="ctr"/>
            <a:r>
              <a:rPr kumimoji="1" lang="en-US" altLang="ja-JP" dirty="0"/>
              <a:t>1</a:t>
            </a:r>
            <a:r>
              <a:rPr kumimoji="1" lang="ja-JP" altLang="en-US" dirty="0"/>
              <a:t>年間</a:t>
            </a:r>
          </a:p>
        </p:txBody>
      </p:sp>
      <p:sp>
        <p:nvSpPr>
          <p:cNvPr id="50" name="テキスト ボックス 49"/>
          <p:cNvSpPr txBox="1"/>
          <p:nvPr/>
        </p:nvSpPr>
        <p:spPr>
          <a:xfrm>
            <a:off x="1576400" y="6046891"/>
            <a:ext cx="1166976" cy="461665"/>
          </a:xfrm>
          <a:prstGeom prst="rect">
            <a:avLst/>
          </a:prstGeom>
          <a:solidFill>
            <a:schemeClr val="bg1"/>
          </a:solidFill>
        </p:spPr>
        <p:txBody>
          <a:bodyPr wrap="square" rtlCol="0">
            <a:spAutoFit/>
          </a:bodyPr>
          <a:lstStyle/>
          <a:p>
            <a:pPr algn="ctr"/>
            <a:r>
              <a:rPr lang="en-US" altLang="ja-JP" sz="1200" dirty="0"/>
              <a:t>1</a:t>
            </a:r>
            <a:r>
              <a:rPr lang="ja-JP" altLang="en-US" sz="1200" dirty="0"/>
              <a:t>回目の</a:t>
            </a:r>
            <a:endParaRPr lang="en-US" altLang="ja-JP" sz="1200" dirty="0"/>
          </a:p>
          <a:p>
            <a:pPr algn="ctr"/>
            <a:r>
              <a:rPr lang="ja-JP" altLang="en-US" sz="1200" dirty="0"/>
              <a:t>更新</a:t>
            </a:r>
            <a:endParaRPr kumimoji="1" lang="ja-JP" altLang="en-US" sz="1200" dirty="0"/>
          </a:p>
        </p:txBody>
      </p:sp>
      <p:sp>
        <p:nvSpPr>
          <p:cNvPr id="51" name="テキスト ボックス 50"/>
          <p:cNvSpPr txBox="1"/>
          <p:nvPr/>
        </p:nvSpPr>
        <p:spPr>
          <a:xfrm>
            <a:off x="2528407" y="6046890"/>
            <a:ext cx="1166976" cy="461665"/>
          </a:xfrm>
          <a:prstGeom prst="rect">
            <a:avLst/>
          </a:prstGeom>
          <a:solidFill>
            <a:schemeClr val="bg1"/>
          </a:solidFill>
        </p:spPr>
        <p:txBody>
          <a:bodyPr wrap="square" rtlCol="0">
            <a:spAutoFit/>
          </a:bodyPr>
          <a:lstStyle/>
          <a:p>
            <a:pPr algn="ctr"/>
            <a:r>
              <a:rPr lang="en-US" altLang="ja-JP" sz="1200" dirty="0"/>
              <a:t>2</a:t>
            </a:r>
            <a:r>
              <a:rPr lang="ja-JP" altLang="en-US" sz="1200" dirty="0"/>
              <a:t>回目の</a:t>
            </a:r>
            <a:endParaRPr lang="en-US" altLang="ja-JP" sz="1200" dirty="0"/>
          </a:p>
          <a:p>
            <a:pPr algn="ctr"/>
            <a:r>
              <a:rPr lang="ja-JP" altLang="en-US" sz="1200" dirty="0"/>
              <a:t>更新</a:t>
            </a:r>
            <a:endParaRPr kumimoji="1" lang="ja-JP" altLang="en-US" sz="1200" dirty="0"/>
          </a:p>
        </p:txBody>
      </p:sp>
      <p:sp>
        <p:nvSpPr>
          <p:cNvPr id="52" name="テキスト ボックス 51"/>
          <p:cNvSpPr txBox="1"/>
          <p:nvPr/>
        </p:nvSpPr>
        <p:spPr>
          <a:xfrm>
            <a:off x="3552071" y="6072492"/>
            <a:ext cx="1166976" cy="461665"/>
          </a:xfrm>
          <a:prstGeom prst="rect">
            <a:avLst/>
          </a:prstGeom>
          <a:solidFill>
            <a:schemeClr val="accent5">
              <a:lumMod val="20000"/>
              <a:lumOff val="80000"/>
            </a:schemeClr>
          </a:solidFill>
        </p:spPr>
        <p:txBody>
          <a:bodyPr wrap="square" rtlCol="0">
            <a:spAutoFit/>
          </a:bodyPr>
          <a:lstStyle/>
          <a:p>
            <a:pPr algn="ctr"/>
            <a:r>
              <a:rPr lang="en-US" altLang="ja-JP" sz="1200" dirty="0"/>
              <a:t>3</a:t>
            </a:r>
            <a:r>
              <a:rPr lang="ja-JP" altLang="en-US" sz="1200" dirty="0"/>
              <a:t>回目の</a:t>
            </a:r>
            <a:endParaRPr lang="en-US" altLang="ja-JP" sz="1200" dirty="0"/>
          </a:p>
          <a:p>
            <a:pPr algn="ctr"/>
            <a:r>
              <a:rPr lang="ja-JP" altLang="en-US" sz="1200" dirty="0"/>
              <a:t>更新</a:t>
            </a:r>
            <a:endParaRPr kumimoji="1" lang="ja-JP" altLang="en-US" sz="1200" dirty="0"/>
          </a:p>
        </p:txBody>
      </p:sp>
      <p:sp>
        <p:nvSpPr>
          <p:cNvPr id="53" name="曲折矢印 52"/>
          <p:cNvSpPr/>
          <p:nvPr/>
        </p:nvSpPr>
        <p:spPr>
          <a:xfrm flipV="1">
            <a:off x="4104439" y="6480290"/>
            <a:ext cx="399639" cy="245705"/>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4" name="テキスト ボックス 53"/>
          <p:cNvSpPr txBox="1"/>
          <p:nvPr/>
        </p:nvSpPr>
        <p:spPr>
          <a:xfrm>
            <a:off x="4704779" y="6009880"/>
            <a:ext cx="1166976" cy="276999"/>
          </a:xfrm>
          <a:prstGeom prst="rect">
            <a:avLst/>
          </a:prstGeom>
          <a:solidFill>
            <a:schemeClr val="bg1"/>
          </a:solidFill>
        </p:spPr>
        <p:txBody>
          <a:bodyPr wrap="square" rtlCol="0">
            <a:spAutoFit/>
          </a:bodyPr>
          <a:lstStyle/>
          <a:p>
            <a:pPr algn="ctr"/>
            <a:endParaRPr lang="en-US" altLang="ja-JP" sz="1200" dirty="0"/>
          </a:p>
        </p:txBody>
      </p:sp>
      <p:sp>
        <p:nvSpPr>
          <p:cNvPr id="55" name="正方形/長方形 54"/>
          <p:cNvSpPr/>
          <p:nvPr/>
        </p:nvSpPr>
        <p:spPr>
          <a:xfrm>
            <a:off x="4858756" y="5809297"/>
            <a:ext cx="1246372" cy="338554"/>
          </a:xfrm>
          <a:prstGeom prst="rect">
            <a:avLst/>
          </a:prstGeom>
          <a:solidFill>
            <a:schemeClr val="accent6">
              <a:lumMod val="20000"/>
              <a:lumOff val="80000"/>
            </a:schemeClr>
          </a:solid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ja-JP" altLang="en-US" sz="1600" b="1" cap="none" spc="0" dirty="0">
                <a:ln/>
                <a:solidFill>
                  <a:srgbClr val="FF0000"/>
                </a:solidFill>
                <a:effectLst/>
              </a:rPr>
              <a:t>雇止め</a:t>
            </a:r>
          </a:p>
        </p:txBody>
      </p:sp>
      <p:sp>
        <p:nvSpPr>
          <p:cNvPr id="60" name="テキスト ボックス 59"/>
          <p:cNvSpPr txBox="1"/>
          <p:nvPr/>
        </p:nvSpPr>
        <p:spPr>
          <a:xfrm>
            <a:off x="6594951" y="5532039"/>
            <a:ext cx="1944216" cy="738664"/>
          </a:xfrm>
          <a:prstGeom prst="rect">
            <a:avLst/>
          </a:prstGeom>
          <a:solidFill>
            <a:schemeClr val="accent6">
              <a:lumMod val="20000"/>
              <a:lumOff val="80000"/>
            </a:schemeClr>
          </a:solidFill>
        </p:spPr>
        <p:txBody>
          <a:bodyPr wrap="square" rtlCol="0">
            <a:spAutoFit/>
          </a:bodyPr>
          <a:lstStyle/>
          <a:p>
            <a:r>
              <a:rPr lang="en-US" altLang="ja-JP" sz="1400" b="1" dirty="0"/>
              <a:t>3</a:t>
            </a:r>
            <a:r>
              <a:rPr lang="ja-JP" altLang="en-US" sz="1400" b="1" dirty="0"/>
              <a:t>回以上更新しており、</a:t>
            </a:r>
            <a:r>
              <a:rPr lang="en-US" altLang="ja-JP" sz="1400" b="1" dirty="0"/>
              <a:t>30</a:t>
            </a:r>
            <a:r>
              <a:rPr lang="ja-JP" altLang="en-US" sz="1400" b="1" dirty="0"/>
              <a:t>日前までの雇止めの予告が必要</a:t>
            </a:r>
            <a:endParaRPr kumimoji="1" lang="ja-JP" altLang="en-US" sz="1400" b="1" dirty="0"/>
          </a:p>
        </p:txBody>
      </p:sp>
      <p:sp>
        <p:nvSpPr>
          <p:cNvPr id="61" name="右矢印 60"/>
          <p:cNvSpPr/>
          <p:nvPr/>
        </p:nvSpPr>
        <p:spPr>
          <a:xfrm>
            <a:off x="6105128" y="5901371"/>
            <a:ext cx="489823" cy="1455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テキスト ボックス 61"/>
          <p:cNvSpPr txBox="1"/>
          <p:nvPr/>
        </p:nvSpPr>
        <p:spPr>
          <a:xfrm>
            <a:off x="4719047" y="6515857"/>
            <a:ext cx="4371547" cy="307777"/>
          </a:xfrm>
          <a:prstGeom prst="rect">
            <a:avLst/>
          </a:prstGeom>
          <a:solidFill>
            <a:schemeClr val="accent5">
              <a:lumMod val="20000"/>
              <a:lumOff val="80000"/>
            </a:schemeClr>
          </a:solidFill>
        </p:spPr>
        <p:txBody>
          <a:bodyPr wrap="square" rtlCol="0">
            <a:spAutoFit/>
          </a:bodyPr>
          <a:lstStyle/>
          <a:p>
            <a:r>
              <a:rPr lang="ja-JP" altLang="en-US" sz="1400" b="1" dirty="0"/>
              <a:t>ここまでの雇止めは更新</a:t>
            </a:r>
            <a:r>
              <a:rPr lang="en-US" altLang="ja-JP" sz="1400" b="1" dirty="0"/>
              <a:t>3</a:t>
            </a:r>
            <a:r>
              <a:rPr lang="ja-JP" altLang="en-US" sz="1400" b="1" dirty="0"/>
              <a:t>回未満のため、予告不要</a:t>
            </a:r>
            <a:endParaRPr kumimoji="1" lang="ja-JP" altLang="en-US" sz="1400" b="1" dirty="0"/>
          </a:p>
        </p:txBody>
      </p:sp>
    </p:spTree>
    <p:extLst>
      <p:ext uri="{BB962C8B-B14F-4D97-AF65-F5344CB8AC3E}">
        <p14:creationId xmlns:p14="http://schemas.microsoft.com/office/powerpoint/2010/main" val="34420033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00471" y="775740"/>
            <a:ext cx="9505057" cy="5229200"/>
          </a:xfrm>
          <a:solidFill>
            <a:schemeClr val="accent6">
              <a:lumMod val="40000"/>
              <a:lumOff val="60000"/>
            </a:schemeClr>
          </a:solidFill>
        </p:spPr>
        <p:txBody>
          <a:bodyPr>
            <a:normAutofit/>
          </a:bodyPr>
          <a:lstStyle/>
          <a:p>
            <a:pPr algn="l"/>
            <a:r>
              <a:rPr lang="ja-JP" altLang="en-US" sz="2000" b="1" dirty="0">
                <a:latin typeface="ＭＳ 明朝" panose="02020609040205080304" pitchFamily="17" charset="-128"/>
                <a:ea typeface="ＭＳ 明朝" panose="02020609040205080304" pitchFamily="17" charset="-128"/>
              </a:rPr>
              <a:t>はじめに：</a:t>
            </a:r>
            <a:br>
              <a:rPr lang="en-US" altLang="ja-JP" sz="2000" b="1" dirty="0">
                <a:latin typeface="ＭＳ 明朝" panose="02020609040205080304" pitchFamily="17" charset="-128"/>
                <a:ea typeface="ＭＳ 明朝" panose="02020609040205080304" pitchFamily="17" charset="-128"/>
              </a:rPr>
            </a:br>
            <a:r>
              <a:rPr lang="ja-JP" altLang="en-US" sz="2000" dirty="0">
                <a:latin typeface="ＭＳ 明朝" panose="02020609040205080304" pitchFamily="17" charset="-128"/>
                <a:ea typeface="ＭＳ 明朝" panose="02020609040205080304" pitchFamily="17" charset="-128"/>
              </a:rPr>
              <a:t>　介護関係に従事する労働者やこれらの介護労働者を使用する社会福祉施設の事業を運営する皆様については労働基準法等介護労働者の労務管理関係の法的知識については、監督署が実施している調査や</a:t>
            </a:r>
            <a:r>
              <a:rPr lang="en-US" altLang="ja-JP" sz="2000" dirty="0">
                <a:latin typeface="ＭＳ 明朝" panose="02020609040205080304" pitchFamily="17" charset="-128"/>
                <a:ea typeface="ＭＳ 明朝" panose="02020609040205080304" pitchFamily="17" charset="-128"/>
              </a:rPr>
              <a:t>IT</a:t>
            </a:r>
            <a:r>
              <a:rPr lang="ja-JP" altLang="en-US" sz="2000" dirty="0" err="1">
                <a:latin typeface="ＭＳ 明朝" panose="02020609040205080304" pitchFamily="17" charset="-128"/>
                <a:ea typeface="ＭＳ 明朝" panose="02020609040205080304" pitchFamily="17" charset="-128"/>
              </a:rPr>
              <a:t>、</a:t>
            </a:r>
            <a:r>
              <a:rPr lang="ja-JP" altLang="en-US" sz="2000" dirty="0">
                <a:latin typeface="ＭＳ 明朝" panose="02020609040205080304" pitchFamily="17" charset="-128"/>
                <a:ea typeface="ＭＳ 明朝" panose="02020609040205080304" pitchFamily="17" charset="-128"/>
              </a:rPr>
              <a:t>テレビ等情報メディアを通じ周知しております。しかし、直接沖縄労働局の職員等から説明を受ける機会はそう多くないため、このような機会をいただき大変感謝しております。今回の研修では、主要な労務管理ポイントについて解説した本件資料を用いて説明させていただきたいと思います。</a:t>
            </a:r>
            <a:br>
              <a:rPr lang="en-US" altLang="ja-JP" sz="2000" dirty="0">
                <a:latin typeface="ＭＳ 明朝" panose="02020609040205080304" pitchFamily="17" charset="-128"/>
                <a:ea typeface="ＭＳ 明朝" panose="02020609040205080304" pitchFamily="17" charset="-128"/>
              </a:rPr>
            </a:br>
            <a:r>
              <a:rPr lang="ja-JP" altLang="en-US" sz="2000" dirty="0">
                <a:latin typeface="ＭＳ 明朝" panose="02020609040205080304" pitchFamily="17" charset="-128"/>
                <a:ea typeface="ＭＳ 明朝" panose="02020609040205080304" pitchFamily="17" charset="-128"/>
              </a:rPr>
              <a:t>　本件研修だけでなく、介護労働者を使用する事業者の方々や労務管理者の皆様には当該資料をご活用いただだき労働条件の確保・改善に取り組むための参照にしていただければ幸いです。</a:t>
            </a:r>
            <a:endParaRPr lang="ja-JP" altLang="en-US" sz="2000" b="1" dirty="0">
              <a:latin typeface="ＭＳ 明朝" panose="02020609040205080304" pitchFamily="17" charset="-128"/>
              <a:ea typeface="ＭＳ 明朝" panose="02020609040205080304" pitchFamily="17" charset="-128"/>
            </a:endParaRPr>
          </a:p>
        </p:txBody>
      </p:sp>
      <p:sp>
        <p:nvSpPr>
          <p:cNvPr id="8" name="スライド番号プレースホルダー 3"/>
          <p:cNvSpPr>
            <a:spLocks noGrp="1"/>
          </p:cNvSpPr>
          <p:nvPr>
            <p:ph type="sldNum" sz="quarter" idx="12"/>
          </p:nvPr>
        </p:nvSpPr>
        <p:spPr/>
        <p:txBody>
          <a:bodyPr/>
          <a:lstStyle/>
          <a:p>
            <a:fld id="{C614A69D-1B8B-4922-B093-677AA1EE9EA0}" type="slidenum">
              <a:rPr kumimoji="1" lang="ja-JP" altLang="en-US" smtClean="0"/>
              <a:t>1</a:t>
            </a:fld>
            <a:endParaRPr kumimoji="1" lang="ja-JP" altLang="en-US" dirty="0"/>
          </a:p>
        </p:txBody>
      </p:sp>
      <p:sp>
        <p:nvSpPr>
          <p:cNvPr id="10" name="テキスト プレースホルダー 9"/>
          <p:cNvSpPr>
            <a:spLocks noGrp="1"/>
          </p:cNvSpPr>
          <p:nvPr>
            <p:ph type="body" sz="quarter" idx="14"/>
          </p:nvPr>
        </p:nvSpPr>
        <p:spPr/>
        <p:txBody>
          <a:bodyPr/>
          <a:lstStyle/>
          <a:p>
            <a:endParaRPr kumimoji="1" lang="ja-JP" altLang="en-US" dirty="0"/>
          </a:p>
        </p:txBody>
      </p:sp>
      <p:pic>
        <p:nvPicPr>
          <p:cNvPr id="6" name="図 5" descr="画面の領域"/>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4398" y="4932747"/>
            <a:ext cx="1038931" cy="1072193"/>
          </a:xfrm>
          <a:prstGeom prst="rect">
            <a:avLst/>
          </a:prstGeom>
        </p:spPr>
      </p:pic>
    </p:spTree>
    <p:extLst>
      <p:ext uri="{BB962C8B-B14F-4D97-AF65-F5344CB8AC3E}">
        <p14:creationId xmlns:p14="http://schemas.microsoft.com/office/powerpoint/2010/main" val="1122864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右矢印 13"/>
          <p:cNvSpPr/>
          <p:nvPr/>
        </p:nvSpPr>
        <p:spPr>
          <a:xfrm>
            <a:off x="1663640" y="2327786"/>
            <a:ext cx="3343348" cy="3409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p:cNvSpPr>
            <a:spLocks noGrp="1"/>
          </p:cNvSpPr>
          <p:nvPr>
            <p:ph type="title"/>
          </p:nvPr>
        </p:nvSpPr>
        <p:spPr/>
        <p:txBody>
          <a:bodyPr/>
          <a:lstStyle/>
          <a:p>
            <a:r>
              <a:rPr lang="en-US" altLang="ja-JP"/>
              <a:t>I</a:t>
            </a:r>
            <a:r>
              <a:rPr lang="ja-JP" altLang="en-US"/>
              <a:t>　介護労働者全体（訪問・施設）に共通する事項</a:t>
            </a:r>
            <a:endParaRPr lang="ja-JP" altLang="en-US" dirty="0"/>
          </a:p>
        </p:txBody>
      </p:sp>
      <p:sp>
        <p:nvSpPr>
          <p:cNvPr id="4" name="スライド番号プレースホルダー 3"/>
          <p:cNvSpPr>
            <a:spLocks noGrp="1"/>
          </p:cNvSpPr>
          <p:nvPr>
            <p:ph type="sldNum" sz="quarter" idx="12"/>
          </p:nvPr>
        </p:nvSpPr>
        <p:spPr/>
        <p:txBody>
          <a:bodyPr/>
          <a:lstStyle/>
          <a:p>
            <a:fld id="{C614A69D-1B8B-4922-B093-677AA1EE9EA0}" type="slidenum">
              <a:rPr lang="ja-JP" altLang="en-US" smtClean="0"/>
              <a:pPr/>
              <a:t>19</a:t>
            </a:fld>
            <a:endParaRPr lang="ja-JP" altLang="en-US"/>
          </a:p>
        </p:txBody>
      </p:sp>
      <p:sp>
        <p:nvSpPr>
          <p:cNvPr id="13" name="テキスト プレースホルダー 11"/>
          <p:cNvSpPr txBox="1">
            <a:spLocks noGrp="1"/>
          </p:cNvSpPr>
          <p:nvPr>
            <p:ph type="body" sz="quarter" idx="13"/>
          </p:nvPr>
        </p:nvSpPr>
        <p:spPr>
          <a:xfrm>
            <a:off x="18000" y="475632"/>
            <a:ext cx="9864000" cy="691197"/>
          </a:xfrm>
          <a:solidFill>
            <a:schemeClr val="accent6">
              <a:lumMod val="40000"/>
              <a:lumOff val="60000"/>
            </a:schemeClr>
          </a:solidFill>
        </p:spPr>
        <p:txBody>
          <a:bodyPr/>
          <a:lstStyle/>
          <a:p>
            <a:pPr marL="0" indent="0">
              <a:buNone/>
            </a:pPr>
            <a:r>
              <a:rPr lang="ja-JP" altLang="en-US" dirty="0"/>
              <a:t>　 （７）解雇・雇止めについて　</a:t>
            </a:r>
            <a:r>
              <a:rPr lang="en-US" altLang="ja-JP" dirty="0"/>
              <a:t>Point2</a:t>
            </a:r>
            <a:r>
              <a:rPr lang="ja-JP" altLang="en-US" dirty="0"/>
              <a:t>　解雇・雇止めの理由の証明、合理性　</a:t>
            </a:r>
            <a:endParaRPr lang="en-US" altLang="ja-JP" dirty="0"/>
          </a:p>
          <a:p>
            <a:pPr marL="0" indent="0">
              <a:buNone/>
            </a:pPr>
            <a:r>
              <a:rPr lang="ja-JP" altLang="en-US" dirty="0"/>
              <a:t>　➡労働基準法第</a:t>
            </a:r>
            <a:r>
              <a:rPr lang="en-US" altLang="ja-JP" dirty="0"/>
              <a:t>22</a:t>
            </a:r>
            <a:r>
              <a:rPr lang="ja-JP" altLang="en-US" dirty="0"/>
              <a:t>条、労働契約法第</a:t>
            </a:r>
            <a:r>
              <a:rPr lang="en-US" altLang="ja-JP" dirty="0"/>
              <a:t>16</a:t>
            </a:r>
            <a:r>
              <a:rPr lang="ja-JP" altLang="en-US" dirty="0"/>
              <a:t>条、同法第</a:t>
            </a:r>
            <a:r>
              <a:rPr lang="en-US" altLang="ja-JP" dirty="0"/>
              <a:t>17</a:t>
            </a:r>
            <a:r>
              <a:rPr lang="ja-JP" altLang="en-US" dirty="0"/>
              <a:t>条第</a:t>
            </a:r>
            <a:r>
              <a:rPr lang="en-US" altLang="ja-JP" dirty="0"/>
              <a:t>1</a:t>
            </a:r>
            <a:r>
              <a:rPr lang="ja-JP" altLang="en-US" dirty="0"/>
              <a:t>項ほか</a:t>
            </a:r>
            <a:endParaRPr lang="en-US" altLang="ja-JP" dirty="0"/>
          </a:p>
        </p:txBody>
      </p:sp>
      <p:sp>
        <p:nvSpPr>
          <p:cNvPr id="38" name="テキスト ボックス 37">
            <a:extLst>
              <a:ext uri="{FF2B5EF4-FFF2-40B4-BE49-F238E27FC236}">
                <a16:creationId xmlns:a16="http://schemas.microsoft.com/office/drawing/2014/main" id="{5C2D8059-6E53-162F-F6FC-23E07A761979}"/>
              </a:ext>
            </a:extLst>
          </p:cNvPr>
          <p:cNvSpPr txBox="1"/>
          <p:nvPr/>
        </p:nvSpPr>
        <p:spPr>
          <a:xfrm>
            <a:off x="91904" y="1514423"/>
            <a:ext cx="9670892" cy="738664"/>
          </a:xfrm>
          <a:prstGeom prst="rect">
            <a:avLst/>
          </a:prstGeom>
          <a:solidFill>
            <a:schemeClr val="bg2"/>
          </a:solidFill>
          <a:ln w="3175">
            <a:noFill/>
          </a:ln>
        </p:spPr>
        <p:txBody>
          <a:bodyPr wrap="square" rtlCol="0">
            <a:spAutoFit/>
          </a:bodyPr>
          <a:lstStyle/>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労働者から請求があった場合には、退職（自主退職、解雇、雇止め等）の理由等について、証明書を交付する必要があります。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テキスト ボックス 24"/>
          <p:cNvSpPr txBox="1"/>
          <p:nvPr/>
        </p:nvSpPr>
        <p:spPr>
          <a:xfrm>
            <a:off x="39584" y="3397478"/>
            <a:ext cx="3440832" cy="338554"/>
          </a:xfrm>
          <a:prstGeom prst="rect">
            <a:avLst/>
          </a:prstGeom>
          <a:solidFill>
            <a:schemeClr val="accent1"/>
          </a:solidFill>
        </p:spPr>
        <p:txBody>
          <a:bodyPr vert="horz" wrap="square" rtlCol="0">
            <a:spAutoFit/>
          </a:bodyPr>
          <a:lstStyle/>
          <a:p>
            <a:r>
              <a:rPr kumimoji="1" lang="ja-JP" altLang="en-US" sz="1600" b="1" dirty="0"/>
              <a:t>〇労働契約法の規定</a:t>
            </a:r>
            <a:endParaRPr kumimoji="1" lang="en-US" altLang="ja-JP" sz="1600" b="1" dirty="0"/>
          </a:p>
        </p:txBody>
      </p:sp>
      <p:sp>
        <p:nvSpPr>
          <p:cNvPr id="26" name="テキスト ボックス 25"/>
          <p:cNvSpPr txBox="1"/>
          <p:nvPr/>
        </p:nvSpPr>
        <p:spPr>
          <a:xfrm>
            <a:off x="18536" y="1213082"/>
            <a:ext cx="3440832" cy="338554"/>
          </a:xfrm>
          <a:prstGeom prst="rect">
            <a:avLst/>
          </a:prstGeom>
          <a:solidFill>
            <a:schemeClr val="accent1"/>
          </a:solidFill>
        </p:spPr>
        <p:txBody>
          <a:bodyPr vert="horz" wrap="square" rtlCol="0">
            <a:spAutoFit/>
          </a:bodyPr>
          <a:lstStyle/>
          <a:p>
            <a:r>
              <a:rPr kumimoji="1" lang="ja-JP" altLang="en-US" sz="1600" b="1" dirty="0"/>
              <a:t>〇解雇、雇止め等の理由の証明</a:t>
            </a:r>
          </a:p>
        </p:txBody>
      </p:sp>
      <p:sp>
        <p:nvSpPr>
          <p:cNvPr id="54" name="テキスト ボックス 53"/>
          <p:cNvSpPr txBox="1"/>
          <p:nvPr/>
        </p:nvSpPr>
        <p:spPr>
          <a:xfrm>
            <a:off x="4704779" y="6009880"/>
            <a:ext cx="1166976" cy="276999"/>
          </a:xfrm>
          <a:prstGeom prst="rect">
            <a:avLst/>
          </a:prstGeom>
          <a:solidFill>
            <a:schemeClr val="bg1"/>
          </a:solidFill>
        </p:spPr>
        <p:txBody>
          <a:bodyPr wrap="square" rtlCol="0">
            <a:spAutoFit/>
          </a:bodyPr>
          <a:lstStyle/>
          <a:p>
            <a:pPr algn="ctr"/>
            <a:endParaRPr lang="en-US" altLang="ja-JP" sz="1200" dirty="0"/>
          </a:p>
        </p:txBody>
      </p:sp>
      <p:grpSp>
        <p:nvGrpSpPr>
          <p:cNvPr id="8" name="グループ化 7"/>
          <p:cNvGrpSpPr/>
          <p:nvPr/>
        </p:nvGrpSpPr>
        <p:grpSpPr>
          <a:xfrm>
            <a:off x="5080356" y="2110359"/>
            <a:ext cx="1889785" cy="1323620"/>
            <a:chOff x="4647391" y="2285467"/>
            <a:chExt cx="1889785" cy="1323620"/>
          </a:xfrm>
        </p:grpSpPr>
        <p:pic>
          <p:nvPicPr>
            <p:cNvPr id="3" name="図 2"/>
            <p:cNvPicPr>
              <a:picLocks noChangeAspect="1"/>
            </p:cNvPicPr>
            <p:nvPr/>
          </p:nvPicPr>
          <p:blipFill>
            <a:blip r:embed="rId2"/>
            <a:stretch>
              <a:fillRect/>
            </a:stretch>
          </p:blipFill>
          <p:spPr>
            <a:xfrm>
              <a:off x="4647391" y="2285467"/>
              <a:ext cx="1889785" cy="1323620"/>
            </a:xfrm>
            <a:prstGeom prst="rect">
              <a:avLst/>
            </a:prstGeom>
          </p:spPr>
        </p:pic>
        <p:sp>
          <p:nvSpPr>
            <p:cNvPr id="6" name="テキスト ボックス 5"/>
            <p:cNvSpPr txBox="1"/>
            <p:nvPr/>
          </p:nvSpPr>
          <p:spPr>
            <a:xfrm rot="21310025">
              <a:off x="4935782" y="2359742"/>
              <a:ext cx="995368" cy="276999"/>
            </a:xfrm>
            <a:prstGeom prst="rect">
              <a:avLst/>
            </a:prstGeom>
            <a:solidFill>
              <a:schemeClr val="accent1">
                <a:lumMod val="20000"/>
                <a:lumOff val="80000"/>
              </a:schemeClr>
            </a:solidFill>
          </p:spPr>
          <p:txBody>
            <a:bodyPr wrap="square" rtlCol="0">
              <a:spAutoFit/>
            </a:bodyPr>
            <a:lstStyle/>
            <a:p>
              <a:r>
                <a:rPr kumimoji="1" lang="ja-JP" altLang="en-US" sz="1200" b="1" dirty="0"/>
                <a:t>退職証明書</a:t>
              </a:r>
            </a:p>
          </p:txBody>
        </p:sp>
      </p:grpSp>
      <p:pic>
        <p:nvPicPr>
          <p:cNvPr id="10" name="図 9"/>
          <p:cNvPicPr>
            <a:picLocks noChangeAspect="1"/>
          </p:cNvPicPr>
          <p:nvPr/>
        </p:nvPicPr>
        <p:blipFill rotWithShape="1">
          <a:blip r:embed="rId3"/>
          <a:srcRect l="49139" t="3434" r="-4809" b="26776"/>
          <a:stretch/>
        </p:blipFill>
        <p:spPr>
          <a:xfrm flipH="1">
            <a:off x="137438" y="2127775"/>
            <a:ext cx="883133" cy="1057952"/>
          </a:xfrm>
          <a:prstGeom prst="rect">
            <a:avLst/>
          </a:prstGeom>
        </p:spPr>
      </p:pic>
      <p:sp>
        <p:nvSpPr>
          <p:cNvPr id="11" name="テキスト ボックス 10"/>
          <p:cNvSpPr txBox="1"/>
          <p:nvPr/>
        </p:nvSpPr>
        <p:spPr>
          <a:xfrm>
            <a:off x="1760000" y="2358851"/>
            <a:ext cx="3019273" cy="369332"/>
          </a:xfrm>
          <a:prstGeom prst="rect">
            <a:avLst/>
          </a:prstGeom>
          <a:noFill/>
        </p:spPr>
        <p:txBody>
          <a:bodyPr wrap="square" rtlCol="0">
            <a:spAutoFit/>
          </a:bodyPr>
          <a:lstStyle/>
          <a:p>
            <a:r>
              <a:rPr kumimoji="1" lang="ja-JP" altLang="en-US" b="1" dirty="0">
                <a:solidFill>
                  <a:srgbClr val="FF0000"/>
                </a:solidFill>
              </a:rPr>
              <a:t>退職の理由等の証明書請求</a:t>
            </a:r>
          </a:p>
        </p:txBody>
      </p:sp>
      <p:sp>
        <p:nvSpPr>
          <p:cNvPr id="15" name="テキスト ボックス 14"/>
          <p:cNvSpPr txBox="1"/>
          <p:nvPr/>
        </p:nvSpPr>
        <p:spPr>
          <a:xfrm>
            <a:off x="91904" y="2932672"/>
            <a:ext cx="1034424" cy="369332"/>
          </a:xfrm>
          <a:prstGeom prst="rect">
            <a:avLst/>
          </a:prstGeom>
          <a:solidFill>
            <a:schemeClr val="accent4">
              <a:lumMod val="20000"/>
              <a:lumOff val="80000"/>
            </a:schemeClr>
          </a:solidFill>
        </p:spPr>
        <p:txBody>
          <a:bodyPr wrap="square" rtlCol="0">
            <a:spAutoFit/>
          </a:bodyPr>
          <a:lstStyle/>
          <a:p>
            <a:r>
              <a:rPr kumimoji="1" lang="ja-JP" altLang="en-US" dirty="0"/>
              <a:t>労働者</a:t>
            </a:r>
          </a:p>
        </p:txBody>
      </p:sp>
      <p:pic>
        <p:nvPicPr>
          <p:cNvPr id="16" name="図 15"/>
          <p:cNvPicPr>
            <a:picLocks noChangeAspect="1"/>
          </p:cNvPicPr>
          <p:nvPr/>
        </p:nvPicPr>
        <p:blipFill>
          <a:blip r:embed="rId4"/>
          <a:stretch>
            <a:fillRect/>
          </a:stretch>
        </p:blipFill>
        <p:spPr>
          <a:xfrm>
            <a:off x="7001618" y="2137294"/>
            <a:ext cx="1113033" cy="1223113"/>
          </a:xfrm>
          <a:prstGeom prst="rect">
            <a:avLst/>
          </a:prstGeom>
        </p:spPr>
      </p:pic>
      <p:sp>
        <p:nvSpPr>
          <p:cNvPr id="42" name="テキスト ボックス 41"/>
          <p:cNvSpPr txBox="1"/>
          <p:nvPr/>
        </p:nvSpPr>
        <p:spPr>
          <a:xfrm>
            <a:off x="8021955" y="2648573"/>
            <a:ext cx="1034424" cy="369332"/>
          </a:xfrm>
          <a:prstGeom prst="rect">
            <a:avLst/>
          </a:prstGeom>
          <a:solidFill>
            <a:schemeClr val="accent4">
              <a:lumMod val="20000"/>
              <a:lumOff val="80000"/>
            </a:schemeClr>
          </a:solidFill>
        </p:spPr>
        <p:txBody>
          <a:bodyPr wrap="square" rtlCol="0">
            <a:spAutoFit/>
          </a:bodyPr>
          <a:lstStyle/>
          <a:p>
            <a:r>
              <a:rPr lang="ja-JP" altLang="en-US" dirty="0"/>
              <a:t>使用者</a:t>
            </a:r>
            <a:endParaRPr kumimoji="1" lang="ja-JP" altLang="en-US" dirty="0"/>
          </a:p>
        </p:txBody>
      </p:sp>
      <p:sp>
        <p:nvSpPr>
          <p:cNvPr id="56" name="右矢印 55"/>
          <p:cNvSpPr/>
          <p:nvPr/>
        </p:nvSpPr>
        <p:spPr>
          <a:xfrm flipH="1">
            <a:off x="1581054" y="2916621"/>
            <a:ext cx="3271587" cy="3409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1812210" y="2923335"/>
            <a:ext cx="3019273" cy="369332"/>
          </a:xfrm>
          <a:prstGeom prst="rect">
            <a:avLst/>
          </a:prstGeom>
          <a:noFill/>
        </p:spPr>
        <p:txBody>
          <a:bodyPr wrap="square" rtlCol="0">
            <a:spAutoFit/>
          </a:bodyPr>
          <a:lstStyle/>
          <a:p>
            <a:r>
              <a:rPr kumimoji="1" lang="ja-JP" altLang="en-US" b="1" dirty="0">
                <a:solidFill>
                  <a:srgbClr val="FF0000"/>
                </a:solidFill>
              </a:rPr>
              <a:t>退職の理由等証明書交付</a:t>
            </a:r>
          </a:p>
        </p:txBody>
      </p:sp>
      <p:sp>
        <p:nvSpPr>
          <p:cNvPr id="17" name="四角形吹き出し 16"/>
          <p:cNvSpPr/>
          <p:nvPr/>
        </p:nvSpPr>
        <p:spPr>
          <a:xfrm rot="5400000" flipV="1">
            <a:off x="5309323" y="1831839"/>
            <a:ext cx="1303952" cy="1982614"/>
          </a:xfrm>
          <a:prstGeom prst="wedgeRectCallout">
            <a:avLst>
              <a:gd name="adj1" fmla="val 18803"/>
              <a:gd name="adj2" fmla="val 7921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テキスト ボックス 57">
            <a:extLst>
              <a:ext uri="{FF2B5EF4-FFF2-40B4-BE49-F238E27FC236}">
                <a16:creationId xmlns:a16="http://schemas.microsoft.com/office/drawing/2014/main" id="{5C2D8059-6E53-162F-F6FC-23E07A761979}"/>
              </a:ext>
            </a:extLst>
          </p:cNvPr>
          <p:cNvSpPr txBox="1"/>
          <p:nvPr/>
        </p:nvSpPr>
        <p:spPr>
          <a:xfrm>
            <a:off x="187748" y="3774786"/>
            <a:ext cx="9670892" cy="2908489"/>
          </a:xfrm>
          <a:prstGeom prst="rect">
            <a:avLst/>
          </a:prstGeom>
          <a:solidFill>
            <a:schemeClr val="bg2"/>
          </a:solidFill>
          <a:ln w="3175">
            <a:noFill/>
          </a:ln>
        </p:spPr>
        <p:txBody>
          <a:bodyPr wrap="square" rtlCol="0">
            <a:spAutoFit/>
          </a:bodyPr>
          <a:lstStyle/>
          <a:p>
            <a:pPr lvl="0">
              <a:lnSpc>
                <a:spcPct val="150000"/>
              </a:lnSpc>
              <a:spcAft>
                <a:spcPts val="600"/>
              </a:spcAft>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解雇は労働契約法第</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16</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条、第</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17</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条第</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項の規定により客観的に合理的な理由を欠き、社会通念上相当であると認められない場合は、その権利を濫用したものとして、無効です。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期間の定めのない労働契約の場合：労働契約法第</a:t>
            </a:r>
            <a:r>
              <a:rPr lang="en-US" altLang="ja-JP" sz="1400" b="1" dirty="0">
                <a:latin typeface="メイリオ" panose="020B0604030504040204" pitchFamily="50" charset="-128"/>
                <a:ea typeface="メイリオ" panose="020B0604030504040204" pitchFamily="50" charset="-128"/>
                <a:cs typeface="メイリオ" panose="020B0604030504040204" pitchFamily="50" charset="-128"/>
              </a:rPr>
              <a:t>16</a:t>
            </a: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条の規定により、権利の濫用にあたる場合は無効になります。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期間の定めのある労働契約（有期労働契約）の場合：やむを得ない事由がある場合でなければ、契約期間中に解雇することはできません。期間の定めのない労働契約よりも、解雇の有効性は厳しく判断され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a:p>
            <a:pPr marL="171450" lvl="0" indent="-171450">
              <a:lnSpc>
                <a:spcPct val="150000"/>
              </a:lnSpc>
              <a:spcAft>
                <a:spcPts val="600"/>
              </a:spcAft>
              <a:buFont typeface="Wingdings" panose="05000000000000000000" pitchFamily="2" charset="2"/>
              <a:buChar char="l"/>
            </a:pPr>
            <a:r>
              <a:rPr lang="ja-JP" altLang="en-US" sz="1400" b="1" dirty="0">
                <a:latin typeface="メイリオ" panose="020B0604030504040204" pitchFamily="50" charset="-128"/>
                <a:ea typeface="メイリオ" panose="020B0604030504040204" pitchFamily="50" charset="-128"/>
                <a:cs typeface="メイリオ" panose="020B0604030504040204" pitchFamily="50" charset="-128"/>
              </a:rPr>
              <a:t>解雇事由の当、不当は最終的には民事係争によりますが、解雇事由の争いや損害賠償等の争いになった場合には、民事係争の前に、沖縄労働局の雇用環境均等室のあっせん（パワハラが係る場合は調停）、助言指導等の紛争解決制度が利用できます。（次ページ以降にあっせん、助言指導、調停の流れを掲載しています。）</a:t>
            </a:r>
            <a:endParaRPr lang="en-US" altLang="ja-JP" sz="1400"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692100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20</a:t>
            </a:fld>
            <a:endParaRPr kumimoji="1" lang="ja-JP" altLang="en-US"/>
          </a:p>
        </p:txBody>
      </p:sp>
      <p:sp>
        <p:nvSpPr>
          <p:cNvPr id="3" name="テキスト プレースホルダー 2"/>
          <p:cNvSpPr>
            <a:spLocks noGrp="1"/>
          </p:cNvSpPr>
          <p:nvPr>
            <p:ph type="body" sz="quarter" idx="13"/>
          </p:nvPr>
        </p:nvSpPr>
        <p:spPr>
          <a:xfrm>
            <a:off x="0" y="987187"/>
            <a:ext cx="9756536" cy="1725326"/>
          </a:xfrm>
        </p:spPr>
        <p:txBody>
          <a:bodyPr/>
          <a:lstStyle/>
          <a:p>
            <a:pPr>
              <a:lnSpc>
                <a:spcPct val="100000"/>
              </a:lnSpc>
            </a:pPr>
            <a:r>
              <a:rPr kumimoji="1" lang="ja-JP" altLang="en-US" sz="1200" b="1" dirty="0">
                <a:latin typeface="ＭＳ 明朝" panose="02020609040205080304" pitchFamily="17" charset="-128"/>
                <a:ea typeface="ＭＳ 明朝" panose="02020609040205080304" pitchFamily="17" charset="-128"/>
              </a:rPr>
              <a:t>労働安全衛生法等の関係法令等においては、安全衛生管理体制を確立、職場における労働者の安全と健康を確保するために必要となる具体的な措置を講ずることを会社側に求められています。会社側は、これら関係法令等に基づき、労働者の安全と健康の確保のための措置を講ずる必要があります。</a:t>
            </a:r>
            <a:endParaRPr kumimoji="1" lang="en-US" altLang="ja-JP" sz="1200" b="1" dirty="0">
              <a:latin typeface="ＭＳ 明朝" panose="02020609040205080304" pitchFamily="17" charset="-128"/>
              <a:ea typeface="ＭＳ 明朝" panose="02020609040205080304" pitchFamily="17" charset="-128"/>
            </a:endParaRPr>
          </a:p>
          <a:p>
            <a:pPr>
              <a:lnSpc>
                <a:spcPct val="100000"/>
              </a:lnSpc>
            </a:pPr>
            <a:r>
              <a:rPr lang="ja-JP" altLang="en-US" sz="1200" b="1" dirty="0">
                <a:latin typeface="ＭＳ 明朝" panose="02020609040205080304" pitchFamily="17" charset="-128"/>
                <a:ea typeface="ＭＳ 明朝" panose="02020609040205080304" pitchFamily="17" charset="-128"/>
              </a:rPr>
              <a:t>　特に、</a:t>
            </a:r>
            <a:r>
              <a:rPr lang="ja-JP" altLang="en-US" sz="1200" b="1" dirty="0">
                <a:solidFill>
                  <a:srgbClr val="FF0000"/>
                </a:solidFill>
                <a:latin typeface="ＭＳ 明朝" panose="02020609040205080304" pitchFamily="17" charset="-128"/>
                <a:ea typeface="ＭＳ 明朝" panose="02020609040205080304" pitchFamily="17" charset="-128"/>
              </a:rPr>
              <a:t>①健康相談を行うことが出来る体制の整備、②労働者への安全又は衛生のための教育、③必要な健康診断とその結果等を受けた措置、④過重労働による健康障害を防止するための長時間労働となった従業員に対する医師による面接指導とその結果等を受けた措置、⑤面接指導実施のための労働時間の状況の把握⑥面接指導の適切な</a:t>
            </a:r>
            <a:r>
              <a:rPr kumimoji="1" lang="ja-JP" altLang="en-US" sz="1200" b="1" dirty="0">
                <a:solidFill>
                  <a:srgbClr val="FF0000"/>
                </a:solidFill>
                <a:latin typeface="ＭＳ 明朝" panose="02020609040205080304" pitchFamily="17" charset="-128"/>
                <a:ea typeface="ＭＳ 明朝" panose="02020609040205080304" pitchFamily="17" charset="-128"/>
              </a:rPr>
              <a:t>実施のための時間外・休日労働の算定と産業医への情報</a:t>
            </a:r>
            <a:r>
              <a:rPr lang="ja-JP" altLang="en-US" sz="1200" b="1" dirty="0">
                <a:solidFill>
                  <a:srgbClr val="FF0000"/>
                </a:solidFill>
                <a:latin typeface="ＭＳ 明朝" panose="02020609040205080304" pitchFamily="17" charset="-128"/>
                <a:ea typeface="ＭＳ 明朝" panose="02020609040205080304" pitchFamily="17" charset="-128"/>
              </a:rPr>
              <a:t>提供、⑦ストレスチェックとその結果等を受けた措置、⑧従業員に対する健康教育及び健康相談その他従業員の健康の保持増進を図るための必要な措置</a:t>
            </a:r>
            <a:r>
              <a:rPr lang="ja-JP" altLang="en-US" sz="1200" b="1" dirty="0">
                <a:latin typeface="ＭＳ 明朝" panose="02020609040205080304" pitchFamily="17" charset="-128"/>
                <a:ea typeface="ＭＳ 明朝" panose="02020609040205080304" pitchFamily="17" charset="-128"/>
              </a:rPr>
              <a:t>に留意してください</a:t>
            </a:r>
            <a:r>
              <a:rPr lang="ja-JP" altLang="en-US" sz="1200" b="1" dirty="0" err="1">
                <a:latin typeface="ＭＳ 明朝" panose="02020609040205080304" pitchFamily="17" charset="-128"/>
                <a:ea typeface="ＭＳ 明朝" panose="02020609040205080304" pitchFamily="17" charset="-128"/>
              </a:rPr>
              <a:t>。</a:t>
            </a:r>
            <a:endParaRPr kumimoji="1" lang="en-US" altLang="ja-JP" sz="1200" b="1" dirty="0">
              <a:latin typeface="ＭＳ 明朝" panose="02020609040205080304" pitchFamily="17" charset="-128"/>
              <a:ea typeface="ＭＳ 明朝" panose="02020609040205080304" pitchFamily="17" charset="-128"/>
            </a:endParaRPr>
          </a:p>
        </p:txBody>
      </p:sp>
      <p:sp>
        <p:nvSpPr>
          <p:cNvPr id="20" name="角丸四角形 19"/>
          <p:cNvSpPr/>
          <p:nvPr/>
        </p:nvSpPr>
        <p:spPr>
          <a:xfrm>
            <a:off x="0" y="2799420"/>
            <a:ext cx="4953000"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健康相談を行うことの体制の整備</a:t>
            </a:r>
            <a:endParaRPr kumimoji="1" lang="ja-JP" altLang="en-US" sz="1400" dirty="0"/>
          </a:p>
        </p:txBody>
      </p:sp>
      <p:sp>
        <p:nvSpPr>
          <p:cNvPr id="10" name="角丸四角形 9"/>
          <p:cNvSpPr/>
          <p:nvPr/>
        </p:nvSpPr>
        <p:spPr>
          <a:xfrm>
            <a:off x="132710" y="3136875"/>
            <a:ext cx="9623826" cy="194665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ja-JP" altLang="en-US" sz="1200" b="1" dirty="0">
                <a:solidFill>
                  <a:srgbClr val="7030A0"/>
                </a:solidFill>
              </a:rPr>
              <a:t>■　従業員が残業が多い、健康診断の結果で生活指導を受ける必要がある場合等の情報を会社が得た場合、従業員が安心して医師等に</a:t>
            </a:r>
            <a:endParaRPr kumimoji="1" lang="en-US" altLang="ja-JP" sz="1200" b="1" dirty="0">
              <a:solidFill>
                <a:srgbClr val="7030A0"/>
              </a:solidFill>
            </a:endParaRPr>
          </a:p>
          <a:p>
            <a:r>
              <a:rPr lang="ja-JP" altLang="en-US" sz="1200" b="1" dirty="0">
                <a:solidFill>
                  <a:srgbClr val="7030A0"/>
                </a:solidFill>
              </a:rPr>
              <a:t>　</a:t>
            </a:r>
            <a:r>
              <a:rPr kumimoji="1" lang="ja-JP" altLang="en-US" sz="1200" b="1" dirty="0">
                <a:solidFill>
                  <a:srgbClr val="7030A0"/>
                </a:solidFill>
              </a:rPr>
              <a:t>よる健康相談を受けられるよう、健康に関する情報の会社内での取り扱いのルールを明確化し、従業員に周知するようにしてく</a:t>
            </a:r>
            <a:r>
              <a:rPr kumimoji="1" lang="ja-JP" altLang="en-US" sz="1200" b="1" dirty="0" err="1">
                <a:solidFill>
                  <a:srgbClr val="7030A0"/>
                </a:solidFill>
              </a:rPr>
              <a:t>ださ</a:t>
            </a:r>
            <a:endParaRPr kumimoji="1" lang="en-US" altLang="ja-JP" sz="1200" b="1" dirty="0">
              <a:solidFill>
                <a:srgbClr val="7030A0"/>
              </a:solidFill>
            </a:endParaRPr>
          </a:p>
          <a:p>
            <a:r>
              <a:rPr lang="ja-JP" altLang="en-US" sz="1200" b="1" dirty="0">
                <a:solidFill>
                  <a:srgbClr val="7030A0"/>
                </a:solidFill>
              </a:rPr>
              <a:t>　</a:t>
            </a:r>
            <a:r>
              <a:rPr kumimoji="1" lang="ja-JP" altLang="en-US" sz="1200" b="1" dirty="0">
                <a:solidFill>
                  <a:srgbClr val="7030A0"/>
                </a:solidFill>
              </a:rPr>
              <a:t>い。</a:t>
            </a:r>
            <a:endParaRPr kumimoji="1" lang="en-US" altLang="ja-JP" sz="1200" b="1" dirty="0">
              <a:solidFill>
                <a:srgbClr val="7030A0"/>
              </a:solidFill>
            </a:endParaRPr>
          </a:p>
          <a:p>
            <a:r>
              <a:rPr kumimoji="1" lang="ja-JP" altLang="en-US" sz="1200" b="1" dirty="0">
                <a:solidFill>
                  <a:srgbClr val="7030A0"/>
                </a:solidFill>
              </a:rPr>
              <a:t>■　また、従業員が医師等に直接相談したり</a:t>
            </a:r>
            <a:r>
              <a:rPr lang="ja-JP" altLang="en-US" sz="1200" b="1" dirty="0">
                <a:solidFill>
                  <a:srgbClr val="7030A0"/>
                </a:solidFill>
              </a:rPr>
              <a:t>、安全や健康に関して有害な場合の環境改善等を求められるよう、安全管理者、衛生推進</a:t>
            </a:r>
            <a:endParaRPr lang="en-US" altLang="ja-JP" sz="1200" b="1" dirty="0">
              <a:solidFill>
                <a:srgbClr val="7030A0"/>
              </a:solidFill>
            </a:endParaRPr>
          </a:p>
          <a:p>
            <a:r>
              <a:rPr lang="ja-JP" altLang="en-US" sz="1200" b="1" dirty="0">
                <a:solidFill>
                  <a:srgbClr val="7030A0"/>
                </a:solidFill>
              </a:rPr>
              <a:t>　者、衛生管理者等一定の要件を満たした者を選任し、相談等の連絡や、相談できる内容等を示した仕組みを従業員に周知されるよう</a:t>
            </a:r>
            <a:endParaRPr lang="en-US" altLang="ja-JP" sz="1200" b="1" dirty="0">
              <a:solidFill>
                <a:srgbClr val="7030A0"/>
              </a:solidFill>
            </a:endParaRPr>
          </a:p>
          <a:p>
            <a:r>
              <a:rPr lang="ja-JP" altLang="en-US" sz="1200" b="1" dirty="0">
                <a:solidFill>
                  <a:srgbClr val="7030A0"/>
                </a:solidFill>
              </a:rPr>
              <a:t>　にします。</a:t>
            </a:r>
            <a:endParaRPr lang="en-US" altLang="ja-JP" sz="1200" b="1" dirty="0">
              <a:solidFill>
                <a:srgbClr val="7030A0"/>
              </a:solidFill>
            </a:endParaRPr>
          </a:p>
          <a:p>
            <a:r>
              <a:rPr lang="ja-JP" altLang="en-US" sz="1200" b="1" dirty="0">
                <a:solidFill>
                  <a:srgbClr val="7030A0"/>
                </a:solidFill>
              </a:rPr>
              <a:t>　　特に、常時</a:t>
            </a:r>
            <a:r>
              <a:rPr lang="en-US" altLang="ja-JP" sz="1200" b="1" dirty="0">
                <a:solidFill>
                  <a:srgbClr val="7030A0"/>
                </a:solidFill>
              </a:rPr>
              <a:t>50</a:t>
            </a:r>
            <a:r>
              <a:rPr lang="ja-JP" altLang="en-US" sz="1200" b="1" dirty="0">
                <a:solidFill>
                  <a:srgbClr val="7030A0"/>
                </a:solidFill>
              </a:rPr>
              <a:t>人以上の従業員を雇用する会社は衛生に関する業務を行う衛生管理者、従業員の健康の確保するため意見や相談をで</a:t>
            </a:r>
            <a:endParaRPr lang="en-US" altLang="ja-JP" sz="1200" b="1" dirty="0">
              <a:solidFill>
                <a:srgbClr val="7030A0"/>
              </a:solidFill>
            </a:endParaRPr>
          </a:p>
          <a:p>
            <a:r>
              <a:rPr lang="ja-JP" altLang="en-US" sz="1200" b="1" dirty="0">
                <a:solidFill>
                  <a:srgbClr val="7030A0"/>
                </a:solidFill>
              </a:rPr>
              <a:t>　きる資格を持った産業医を選任し、産業医が従業員の健康管理等を適切に実施できるようを必要な体制を整備する必要があります。</a:t>
            </a:r>
            <a:endParaRPr lang="en-US" altLang="ja-JP" sz="1200" b="1" dirty="0">
              <a:solidFill>
                <a:srgbClr val="7030A0"/>
              </a:solidFill>
            </a:endParaRPr>
          </a:p>
          <a:p>
            <a:r>
              <a:rPr lang="ja-JP" altLang="en-US" sz="1200" b="1" dirty="0">
                <a:solidFill>
                  <a:srgbClr val="7030A0"/>
                </a:solidFill>
              </a:rPr>
              <a:t>　　次ページの衛生推進者、衛生管理者、産業医の選任要件、役割の一覧表を参照にしてください。</a:t>
            </a:r>
            <a:endParaRPr lang="en-US" altLang="ja-JP" sz="1200" b="1" dirty="0">
              <a:solidFill>
                <a:srgbClr val="7030A0"/>
              </a:solidFill>
            </a:endParaRPr>
          </a:p>
          <a:p>
            <a:endParaRPr kumimoji="1" lang="ja-JP" altLang="en-US" sz="1200" b="1" dirty="0">
              <a:solidFill>
                <a:srgbClr val="7030A0"/>
              </a:solidFill>
            </a:endParaRPr>
          </a:p>
        </p:txBody>
      </p:sp>
      <p:pic>
        <p:nvPicPr>
          <p:cNvPr id="9" name="図 8"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32772" y="5400020"/>
            <a:ext cx="1087968" cy="1202091"/>
          </a:xfrm>
          <a:prstGeom prst="rect">
            <a:avLst/>
          </a:prstGeom>
        </p:spPr>
      </p:pic>
      <p:pic>
        <p:nvPicPr>
          <p:cNvPr id="13" name="図 12"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6343" y="5079940"/>
            <a:ext cx="1437636" cy="1606338"/>
          </a:xfrm>
          <a:prstGeom prst="rect">
            <a:avLst/>
          </a:prstGeom>
        </p:spPr>
      </p:pic>
      <p:sp>
        <p:nvSpPr>
          <p:cNvPr id="21" name="正方形/長方形 20"/>
          <p:cNvSpPr/>
          <p:nvPr/>
        </p:nvSpPr>
        <p:spPr>
          <a:xfrm>
            <a:off x="695397" y="5123021"/>
            <a:ext cx="646331" cy="276999"/>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sz="1200" b="1" cap="none" spc="0" dirty="0">
                <a:ln/>
                <a:solidFill>
                  <a:schemeClr val="accent4"/>
                </a:solidFill>
                <a:effectLst/>
              </a:rPr>
              <a:t>産業医</a:t>
            </a:r>
          </a:p>
        </p:txBody>
      </p:sp>
      <p:pic>
        <p:nvPicPr>
          <p:cNvPr id="16" name="図 15"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5161" y="5437197"/>
            <a:ext cx="1005074" cy="1249081"/>
          </a:xfrm>
          <a:prstGeom prst="rect">
            <a:avLst/>
          </a:prstGeom>
        </p:spPr>
      </p:pic>
      <p:sp>
        <p:nvSpPr>
          <p:cNvPr id="17" name="下矢印 16"/>
          <p:cNvSpPr/>
          <p:nvPr/>
        </p:nvSpPr>
        <p:spPr>
          <a:xfrm rot="15193034">
            <a:off x="1287517" y="6061096"/>
            <a:ext cx="504056" cy="452486"/>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p:cNvSpPr/>
          <p:nvPr/>
        </p:nvSpPr>
        <p:spPr>
          <a:xfrm>
            <a:off x="3729014" y="5050594"/>
            <a:ext cx="1004029" cy="27699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sz="1200" b="1" dirty="0">
                <a:ln/>
                <a:solidFill>
                  <a:schemeClr val="accent4"/>
                </a:solidFill>
              </a:rPr>
              <a:t>衛生管理者</a:t>
            </a:r>
            <a:endParaRPr lang="ja-JP" altLang="en-US" sz="1200" b="1" cap="none" spc="0" dirty="0">
              <a:ln/>
              <a:solidFill>
                <a:schemeClr val="accent4"/>
              </a:solidFill>
              <a:effectLst/>
            </a:endParaRPr>
          </a:p>
        </p:txBody>
      </p:sp>
      <p:pic>
        <p:nvPicPr>
          <p:cNvPr id="27" name="図 26"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1417" y="5482669"/>
            <a:ext cx="990028" cy="1274519"/>
          </a:xfrm>
          <a:prstGeom prst="rect">
            <a:avLst/>
          </a:prstGeom>
        </p:spPr>
      </p:pic>
      <p:sp>
        <p:nvSpPr>
          <p:cNvPr id="28" name="正方形/長方形 27"/>
          <p:cNvSpPr/>
          <p:nvPr/>
        </p:nvSpPr>
        <p:spPr>
          <a:xfrm>
            <a:off x="5340990" y="5067060"/>
            <a:ext cx="1004029" cy="27699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sz="1200" b="1" dirty="0">
                <a:ln/>
                <a:solidFill>
                  <a:schemeClr val="accent4"/>
                </a:solidFill>
              </a:rPr>
              <a:t>衛生推進者</a:t>
            </a:r>
            <a:endParaRPr lang="ja-JP" altLang="en-US" sz="1200" b="1" cap="none" spc="0" dirty="0">
              <a:ln/>
              <a:solidFill>
                <a:schemeClr val="accent4"/>
              </a:solidFill>
              <a:effectLst/>
            </a:endParaRPr>
          </a:p>
        </p:txBody>
      </p:sp>
      <p:sp>
        <p:nvSpPr>
          <p:cNvPr id="2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23" name="テキスト プレースホルダー 11"/>
          <p:cNvSpPr txBox="1">
            <a:spLocks noGrp="1"/>
          </p:cNvSpPr>
          <p:nvPr>
            <p:ph type="body" sz="quarter" idx="4294967295"/>
          </p:nvPr>
        </p:nvSpPr>
        <p:spPr>
          <a:xfrm>
            <a:off x="0" y="557150"/>
            <a:ext cx="4730235" cy="341632"/>
          </a:xfrm>
          <a:prstGeom prst="rect">
            <a:avLst/>
          </a:prstGeom>
          <a:solidFill>
            <a:schemeClr val="accent6">
              <a:lumMod val="20000"/>
              <a:lumOff val="80000"/>
            </a:schemeClr>
          </a:solidFill>
        </p:spPr>
        <p:txBody>
          <a:bodyPr wrap="square" rtlCol="0">
            <a:spAutoFit/>
          </a:bodyPr>
          <a:lstStyle/>
          <a:p>
            <a:pPr marL="0" indent="0">
              <a:buNone/>
            </a:pPr>
            <a:r>
              <a:rPr lang="ja-JP" altLang="en-US" sz="1800" b="1" dirty="0"/>
              <a:t>（</a:t>
            </a:r>
            <a:r>
              <a:rPr lang="en-US" altLang="ja-JP" sz="1800" b="1" dirty="0"/>
              <a:t>9</a:t>
            </a:r>
            <a:r>
              <a:rPr lang="ja-JP" altLang="en-US" sz="1800" b="1" dirty="0"/>
              <a:t>）安全衛生の確保について　全体概要</a:t>
            </a:r>
            <a:endParaRPr kumimoji="1" lang="en-US" altLang="ja-JP" sz="1800" b="1" dirty="0"/>
          </a:p>
        </p:txBody>
      </p:sp>
    </p:spTree>
    <p:extLst>
      <p:ext uri="{BB962C8B-B14F-4D97-AF65-F5344CB8AC3E}">
        <p14:creationId xmlns:p14="http://schemas.microsoft.com/office/powerpoint/2010/main" val="3297708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21</a:t>
            </a:fld>
            <a:endParaRPr kumimoji="1" lang="ja-JP" altLang="en-US"/>
          </a:p>
        </p:txBody>
      </p:sp>
      <p:sp>
        <p:nvSpPr>
          <p:cNvPr id="5" name="テキスト プレースホルダー 4"/>
          <p:cNvSpPr>
            <a:spLocks noGrp="1"/>
          </p:cNvSpPr>
          <p:nvPr>
            <p:ph type="body" sz="quarter" idx="13"/>
          </p:nvPr>
        </p:nvSpPr>
        <p:spPr>
          <a:xfrm>
            <a:off x="5003109" y="1002607"/>
            <a:ext cx="4790633" cy="422405"/>
          </a:xfrm>
          <a:solidFill>
            <a:schemeClr val="accent5">
              <a:tint val="40000"/>
            </a:schemeClr>
          </a:solidFill>
          <a:ln>
            <a:noFill/>
          </a:ln>
        </p:spPr>
        <p:txBody>
          <a:bodyPr/>
          <a:lstStyle/>
          <a:p>
            <a:pPr marL="0" indent="0">
              <a:buNone/>
            </a:pPr>
            <a:r>
              <a:rPr lang="ja-JP" altLang="en-US" sz="2000" b="1" dirty="0"/>
              <a:t>安全</a:t>
            </a:r>
            <a:r>
              <a:rPr kumimoji="1" lang="ja-JP" altLang="en-US" sz="2000" b="1" dirty="0"/>
              <a:t>衛生管理体制一覧表及び職名の役割</a:t>
            </a:r>
          </a:p>
        </p:txBody>
      </p:sp>
      <p:grpSp>
        <p:nvGrpSpPr>
          <p:cNvPr id="11" name="グループ化 10"/>
          <p:cNvGrpSpPr/>
          <p:nvPr/>
        </p:nvGrpSpPr>
        <p:grpSpPr>
          <a:xfrm>
            <a:off x="-1624" y="957953"/>
            <a:ext cx="4843819" cy="5869491"/>
            <a:chOff x="27857" y="755266"/>
            <a:chExt cx="4664606" cy="6125278"/>
          </a:xfrm>
        </p:grpSpPr>
        <p:grpSp>
          <p:nvGrpSpPr>
            <p:cNvPr id="9" name="グループ化 8"/>
            <p:cNvGrpSpPr/>
            <p:nvPr/>
          </p:nvGrpSpPr>
          <p:grpSpPr>
            <a:xfrm>
              <a:off x="27857" y="755266"/>
              <a:ext cx="4664168" cy="6125278"/>
              <a:chOff x="30589" y="497018"/>
              <a:chExt cx="4209142" cy="6125278"/>
            </a:xfrm>
          </p:grpSpPr>
          <p:pic>
            <p:nvPicPr>
              <p:cNvPr id="7" name="図 6"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40" y="497018"/>
                <a:ext cx="4201191" cy="6125278"/>
              </a:xfrm>
              <a:prstGeom prst="rect">
                <a:avLst/>
              </a:prstGeom>
            </p:spPr>
          </p:pic>
          <p:sp>
            <p:nvSpPr>
              <p:cNvPr id="8" name="テキスト ボックス 7"/>
              <p:cNvSpPr txBox="1"/>
              <p:nvPr/>
            </p:nvSpPr>
            <p:spPr>
              <a:xfrm>
                <a:off x="30589" y="510977"/>
                <a:ext cx="1699916" cy="289070"/>
              </a:xfrm>
              <a:prstGeom prst="rect">
                <a:avLst/>
              </a:prstGeom>
              <a:solidFill>
                <a:schemeClr val="accent1">
                  <a:lumMod val="20000"/>
                  <a:lumOff val="80000"/>
                </a:schemeClr>
              </a:solidFill>
              <a:ln w="22225">
                <a:solidFill>
                  <a:schemeClr val="tx1"/>
                </a:solidFill>
              </a:ln>
            </p:spPr>
            <p:txBody>
              <a:bodyPr wrap="square" rtlCol="0">
                <a:spAutoFit/>
              </a:bodyPr>
              <a:lstStyle/>
              <a:p>
                <a:pPr algn="ctr"/>
                <a:r>
                  <a:rPr kumimoji="1" lang="ja-JP" altLang="en-US" sz="1200" b="1" dirty="0"/>
                  <a:t>業種</a:t>
                </a:r>
              </a:p>
            </p:txBody>
          </p:sp>
        </p:grpSp>
        <p:sp>
          <p:nvSpPr>
            <p:cNvPr id="13" name="テキスト ボックス 12"/>
            <p:cNvSpPr txBox="1"/>
            <p:nvPr/>
          </p:nvSpPr>
          <p:spPr>
            <a:xfrm>
              <a:off x="1911542" y="781408"/>
              <a:ext cx="1481898" cy="289070"/>
            </a:xfrm>
            <a:prstGeom prst="rect">
              <a:avLst/>
            </a:prstGeom>
            <a:solidFill>
              <a:schemeClr val="accent1">
                <a:lumMod val="20000"/>
                <a:lumOff val="80000"/>
              </a:schemeClr>
            </a:solidFill>
            <a:ln w="22225">
              <a:solidFill>
                <a:schemeClr val="tx1"/>
              </a:solidFill>
            </a:ln>
          </p:spPr>
          <p:txBody>
            <a:bodyPr wrap="square" rtlCol="0">
              <a:spAutoFit/>
            </a:bodyPr>
            <a:lstStyle/>
            <a:p>
              <a:pPr algn="ctr"/>
              <a:r>
                <a:rPr lang="ja-JP" altLang="en-US" sz="1200" b="1" dirty="0"/>
                <a:t>雇用従業員数</a:t>
              </a:r>
              <a:endParaRPr kumimoji="1" lang="ja-JP" altLang="en-US" sz="1200" b="1" dirty="0"/>
            </a:p>
          </p:txBody>
        </p:sp>
        <p:sp>
          <p:nvSpPr>
            <p:cNvPr id="14" name="テキスト ボックス 13"/>
            <p:cNvSpPr txBox="1"/>
            <p:nvPr/>
          </p:nvSpPr>
          <p:spPr>
            <a:xfrm>
              <a:off x="3393003" y="805497"/>
              <a:ext cx="1299460" cy="264981"/>
            </a:xfrm>
            <a:prstGeom prst="rect">
              <a:avLst/>
            </a:prstGeom>
            <a:solidFill>
              <a:schemeClr val="accent1">
                <a:lumMod val="20000"/>
                <a:lumOff val="80000"/>
              </a:schemeClr>
            </a:solidFill>
            <a:ln w="22225">
              <a:solidFill>
                <a:schemeClr val="tx1"/>
              </a:solidFill>
            </a:ln>
          </p:spPr>
          <p:txBody>
            <a:bodyPr wrap="square" rtlCol="0">
              <a:spAutoFit/>
            </a:bodyPr>
            <a:lstStyle/>
            <a:p>
              <a:pPr algn="ctr"/>
              <a:r>
                <a:rPr kumimoji="1" lang="ja-JP" altLang="en-US" sz="1050" b="1" dirty="0"/>
                <a:t>選任が必要な職名</a:t>
              </a:r>
            </a:p>
          </p:txBody>
        </p:sp>
      </p:grpSp>
      <p:grpSp>
        <p:nvGrpSpPr>
          <p:cNvPr id="2" name="グループ化 1">
            <a:extLst>
              <a:ext uri="{FF2B5EF4-FFF2-40B4-BE49-F238E27FC236}">
                <a16:creationId xmlns:a16="http://schemas.microsoft.com/office/drawing/2014/main" id="{B00D0A1B-20F2-CAF8-691C-6DC2A4057E8F}"/>
              </a:ext>
            </a:extLst>
          </p:cNvPr>
          <p:cNvGrpSpPr/>
          <p:nvPr/>
        </p:nvGrpSpPr>
        <p:grpSpPr>
          <a:xfrm>
            <a:off x="4875361" y="1421334"/>
            <a:ext cx="4918381" cy="5312274"/>
            <a:chOff x="4875361" y="1421334"/>
            <a:chExt cx="4918381" cy="5312274"/>
          </a:xfrm>
        </p:grpSpPr>
        <p:sp>
          <p:nvSpPr>
            <p:cNvPr id="12" name="下矢印 11"/>
            <p:cNvSpPr/>
            <p:nvPr/>
          </p:nvSpPr>
          <p:spPr>
            <a:xfrm flipV="1">
              <a:off x="4993508" y="6486988"/>
              <a:ext cx="504056" cy="2162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5802615" y="6456609"/>
              <a:ext cx="2944948" cy="276999"/>
            </a:xfrm>
            <a:prstGeom prst="rect">
              <a:avLst/>
            </a:prstGeom>
            <a:solidFill>
              <a:srgbClr val="FFFF00"/>
            </a:solidFill>
            <a:ln>
              <a:solidFill>
                <a:schemeClr val="accent3">
                  <a:lumMod val="20000"/>
                  <a:lumOff val="80000"/>
                </a:schemeClr>
              </a:solidFill>
            </a:ln>
          </p:spPr>
          <p:txBody>
            <a:bodyPr wrap="square" rtlCol="0">
              <a:spAutoFit/>
            </a:bodyPr>
            <a:lstStyle/>
            <a:p>
              <a:r>
                <a:rPr lang="ja-JP" altLang="en-US" sz="1200" b="1" dirty="0">
                  <a:solidFill>
                    <a:srgbClr val="FF0000"/>
                  </a:solidFill>
                </a:rPr>
                <a:t>会社の常時雇用従業員数　</a:t>
              </a:r>
              <a:r>
                <a:rPr lang="en-US" altLang="ja-JP" sz="1200" b="1" dirty="0">
                  <a:solidFill>
                    <a:srgbClr val="FF0000"/>
                  </a:solidFill>
                </a:rPr>
                <a:t>10</a:t>
              </a:r>
              <a:r>
                <a:rPr lang="ja-JP" altLang="en-US" sz="1200" b="1" dirty="0">
                  <a:solidFill>
                    <a:srgbClr val="FF0000"/>
                  </a:solidFill>
                </a:rPr>
                <a:t>人以上</a:t>
              </a:r>
              <a:endParaRPr lang="en-US" altLang="ja-JP" sz="1200" b="1" dirty="0">
                <a:solidFill>
                  <a:srgbClr val="FF0000"/>
                </a:solidFill>
              </a:endParaRPr>
            </a:p>
          </p:txBody>
        </p:sp>
        <p:sp>
          <p:nvSpPr>
            <p:cNvPr id="19" name="下矢印 18"/>
            <p:cNvSpPr/>
            <p:nvPr/>
          </p:nvSpPr>
          <p:spPr>
            <a:xfrm>
              <a:off x="5084256" y="4841474"/>
              <a:ext cx="520304" cy="292050"/>
            </a:xfrm>
            <a:prstGeom prst="downArrow">
              <a:avLst>
                <a:gd name="adj1" fmla="val 37906"/>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p:cNvSpPr txBox="1"/>
            <p:nvPr/>
          </p:nvSpPr>
          <p:spPr>
            <a:xfrm>
              <a:off x="5828277" y="4839778"/>
              <a:ext cx="2945240" cy="276999"/>
            </a:xfrm>
            <a:prstGeom prst="rect">
              <a:avLst/>
            </a:prstGeom>
            <a:solidFill>
              <a:srgbClr val="FFFF00"/>
            </a:solidFill>
            <a:ln>
              <a:solidFill>
                <a:schemeClr val="accent3">
                  <a:lumMod val="20000"/>
                  <a:lumOff val="80000"/>
                </a:schemeClr>
              </a:solidFill>
            </a:ln>
          </p:spPr>
          <p:txBody>
            <a:bodyPr wrap="square" rtlCol="0">
              <a:spAutoFit/>
            </a:bodyPr>
            <a:lstStyle/>
            <a:p>
              <a:r>
                <a:rPr lang="ja-JP" altLang="en-US" sz="1200" b="1" dirty="0">
                  <a:solidFill>
                    <a:srgbClr val="FF0000"/>
                  </a:solidFill>
                </a:rPr>
                <a:t>会社の常時雇用従業員数　</a:t>
              </a:r>
              <a:r>
                <a:rPr lang="en-US" altLang="ja-JP" sz="1200" b="1" dirty="0">
                  <a:solidFill>
                    <a:srgbClr val="FF0000"/>
                  </a:solidFill>
                </a:rPr>
                <a:t>49</a:t>
              </a:r>
              <a:r>
                <a:rPr lang="ja-JP" altLang="en-US" sz="1200" b="1" dirty="0">
                  <a:solidFill>
                    <a:srgbClr val="FF0000"/>
                  </a:solidFill>
                </a:rPr>
                <a:t>人まで</a:t>
              </a:r>
              <a:endParaRPr lang="en-US" altLang="ja-JP" sz="1200" b="1" dirty="0">
                <a:solidFill>
                  <a:srgbClr val="FF0000"/>
                </a:solidFill>
              </a:endParaRPr>
            </a:p>
          </p:txBody>
        </p:sp>
        <p:cxnSp>
          <p:nvCxnSpPr>
            <p:cNvPr id="16" name="直線コネクタ 15"/>
            <p:cNvCxnSpPr/>
            <p:nvPr/>
          </p:nvCxnSpPr>
          <p:spPr>
            <a:xfrm>
              <a:off x="5016871" y="4693036"/>
              <a:ext cx="4536504" cy="0"/>
            </a:xfrm>
            <a:prstGeom prst="line">
              <a:avLst/>
            </a:prstGeom>
            <a:ln w="3492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角丸四角形 21"/>
            <p:cNvSpPr/>
            <p:nvPr/>
          </p:nvSpPr>
          <p:spPr>
            <a:xfrm>
              <a:off x="4875361" y="5247433"/>
              <a:ext cx="4610816" cy="1142420"/>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kumimoji="1" lang="en-US" altLang="ja-JP" sz="1400" b="1" dirty="0">
                <a:solidFill>
                  <a:srgbClr val="7030A0"/>
                </a:solidFill>
              </a:endParaRPr>
            </a:p>
            <a:p>
              <a:r>
                <a:rPr lang="ja-JP" altLang="en-US" sz="1400" b="1" dirty="0">
                  <a:solidFill>
                    <a:srgbClr val="7030A0"/>
                  </a:solidFill>
                </a:rPr>
                <a:t>　</a:t>
              </a:r>
              <a:endParaRPr kumimoji="1" lang="ja-JP" altLang="en-US" sz="1400" b="1" dirty="0">
                <a:solidFill>
                  <a:srgbClr val="7030A0"/>
                </a:solidFill>
              </a:endParaRPr>
            </a:p>
          </p:txBody>
        </p:sp>
        <p:sp>
          <p:nvSpPr>
            <p:cNvPr id="24" name="テキスト ボックス 23"/>
            <p:cNvSpPr txBox="1"/>
            <p:nvPr/>
          </p:nvSpPr>
          <p:spPr>
            <a:xfrm>
              <a:off x="5502469" y="5837959"/>
              <a:ext cx="3596856" cy="461665"/>
            </a:xfrm>
            <a:prstGeom prst="rect">
              <a:avLst/>
            </a:prstGeom>
            <a:noFill/>
            <a:ln>
              <a:solidFill>
                <a:schemeClr val="accent1">
                  <a:shade val="50000"/>
                </a:schemeClr>
              </a:solidFill>
            </a:ln>
          </p:spPr>
          <p:txBody>
            <a:bodyPr wrap="square" rtlCol="0">
              <a:spAutoFit/>
            </a:bodyPr>
            <a:lstStyle/>
            <a:p>
              <a:r>
                <a:rPr lang="ja-JP" altLang="en-US" sz="1200" b="1" dirty="0">
                  <a:solidFill>
                    <a:srgbClr val="7030A0"/>
                  </a:solidFill>
                </a:rPr>
                <a:t>（安全）衛生推進者</a:t>
              </a:r>
              <a:endParaRPr lang="en-US" altLang="ja-JP" sz="1200" b="1" dirty="0">
                <a:solidFill>
                  <a:srgbClr val="7030A0"/>
                </a:solidFill>
              </a:endParaRPr>
            </a:p>
            <a:p>
              <a:r>
                <a:rPr lang="ja-JP" altLang="en-US" sz="1200" b="1" dirty="0"/>
                <a:t>役割：会社の安全・衛生に関する業務を行います。</a:t>
              </a:r>
              <a:endParaRPr lang="en-US" altLang="ja-JP" sz="1200" b="1" dirty="0"/>
            </a:p>
          </p:txBody>
        </p:sp>
        <p:sp>
          <p:nvSpPr>
            <p:cNvPr id="25" name="テキスト ボックス 24"/>
            <p:cNvSpPr txBox="1"/>
            <p:nvPr/>
          </p:nvSpPr>
          <p:spPr>
            <a:xfrm>
              <a:off x="5469590" y="5412040"/>
              <a:ext cx="3528392" cy="276999"/>
            </a:xfrm>
            <a:prstGeom prst="rect">
              <a:avLst/>
            </a:prstGeom>
            <a:solidFill>
              <a:srgbClr val="FFFF00"/>
            </a:solidFill>
            <a:ln>
              <a:solidFill>
                <a:schemeClr val="accent3">
                  <a:lumMod val="20000"/>
                  <a:lumOff val="80000"/>
                </a:schemeClr>
              </a:solidFill>
            </a:ln>
          </p:spPr>
          <p:txBody>
            <a:bodyPr wrap="square" rtlCol="0">
              <a:spAutoFit/>
            </a:bodyPr>
            <a:lstStyle/>
            <a:p>
              <a:r>
                <a:rPr lang="ja-JP" altLang="en-US" sz="1200" b="1" dirty="0">
                  <a:solidFill>
                    <a:schemeClr val="accent5"/>
                  </a:solidFill>
                </a:rPr>
                <a:t>常時雇用従業員数が</a:t>
              </a:r>
              <a:r>
                <a:rPr lang="en-US" altLang="ja-JP" sz="1200" b="1" dirty="0">
                  <a:solidFill>
                    <a:schemeClr val="accent5"/>
                  </a:solidFill>
                </a:rPr>
                <a:t>10</a:t>
              </a:r>
              <a:r>
                <a:rPr lang="ja-JP" altLang="en-US" sz="1200" b="1" dirty="0">
                  <a:solidFill>
                    <a:schemeClr val="accent5"/>
                  </a:solidFill>
                </a:rPr>
                <a:t>～</a:t>
              </a:r>
              <a:r>
                <a:rPr lang="en-US" altLang="ja-JP" sz="1200" b="1" dirty="0">
                  <a:solidFill>
                    <a:schemeClr val="accent5"/>
                  </a:solidFill>
                </a:rPr>
                <a:t>49</a:t>
              </a:r>
              <a:r>
                <a:rPr lang="ja-JP" altLang="en-US" sz="1200" b="1" dirty="0">
                  <a:solidFill>
                    <a:schemeClr val="accent5"/>
                  </a:solidFill>
                </a:rPr>
                <a:t>人までの会社に必要</a:t>
              </a:r>
              <a:endParaRPr lang="en-US" altLang="ja-JP" sz="1200" b="1" dirty="0">
                <a:solidFill>
                  <a:schemeClr val="accent5"/>
                </a:solidFill>
              </a:endParaRPr>
            </a:p>
          </p:txBody>
        </p:sp>
        <p:sp>
          <p:nvSpPr>
            <p:cNvPr id="27" name="下矢印 26"/>
            <p:cNvSpPr/>
            <p:nvPr/>
          </p:nvSpPr>
          <p:spPr>
            <a:xfrm flipV="1">
              <a:off x="5098029" y="4261885"/>
              <a:ext cx="504056" cy="21623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5823554" y="4277436"/>
              <a:ext cx="2945240" cy="276999"/>
            </a:xfrm>
            <a:prstGeom prst="rect">
              <a:avLst/>
            </a:prstGeom>
            <a:solidFill>
              <a:schemeClr val="accent6">
                <a:lumMod val="40000"/>
                <a:lumOff val="60000"/>
              </a:schemeClr>
            </a:solidFill>
            <a:ln>
              <a:solidFill>
                <a:schemeClr val="accent3">
                  <a:lumMod val="20000"/>
                  <a:lumOff val="80000"/>
                </a:schemeClr>
              </a:solidFill>
            </a:ln>
          </p:spPr>
          <p:txBody>
            <a:bodyPr wrap="square" rtlCol="0">
              <a:spAutoFit/>
            </a:bodyPr>
            <a:lstStyle/>
            <a:p>
              <a:r>
                <a:rPr lang="ja-JP" altLang="en-US" sz="1200" b="1" dirty="0">
                  <a:solidFill>
                    <a:srgbClr val="FF0000"/>
                  </a:solidFill>
                </a:rPr>
                <a:t>会社の常時雇用従業員数　</a:t>
              </a:r>
              <a:r>
                <a:rPr lang="en-US" altLang="ja-JP" sz="1200" b="1" dirty="0">
                  <a:solidFill>
                    <a:srgbClr val="FF0000"/>
                  </a:solidFill>
                </a:rPr>
                <a:t>50</a:t>
              </a:r>
              <a:r>
                <a:rPr lang="ja-JP" altLang="en-US" sz="1200" b="1" dirty="0">
                  <a:solidFill>
                    <a:srgbClr val="FF0000"/>
                  </a:solidFill>
                </a:rPr>
                <a:t>人以上</a:t>
              </a:r>
              <a:endParaRPr lang="en-US" altLang="ja-JP" sz="1200" b="1" dirty="0">
                <a:solidFill>
                  <a:srgbClr val="FF0000"/>
                </a:solidFill>
              </a:endParaRPr>
            </a:p>
          </p:txBody>
        </p:sp>
        <p:sp>
          <p:nvSpPr>
            <p:cNvPr id="29" name="角丸四角形 28"/>
            <p:cNvSpPr/>
            <p:nvPr/>
          </p:nvSpPr>
          <p:spPr>
            <a:xfrm>
              <a:off x="4937743" y="1575987"/>
              <a:ext cx="4855999" cy="2248264"/>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ja-JP" altLang="en-US" sz="1400" b="1" dirty="0">
                  <a:solidFill>
                    <a:srgbClr val="7030A0"/>
                  </a:solidFill>
                </a:rPr>
                <a:t>　</a:t>
              </a:r>
            </a:p>
          </p:txBody>
        </p:sp>
        <p:sp>
          <p:nvSpPr>
            <p:cNvPr id="31" name="テキスト ボックス 30"/>
            <p:cNvSpPr txBox="1"/>
            <p:nvPr/>
          </p:nvSpPr>
          <p:spPr>
            <a:xfrm>
              <a:off x="5121837" y="1763215"/>
              <a:ext cx="4358119" cy="830997"/>
            </a:xfrm>
            <a:prstGeom prst="rect">
              <a:avLst/>
            </a:prstGeom>
            <a:noFill/>
            <a:ln>
              <a:solidFill>
                <a:schemeClr val="accent1">
                  <a:shade val="50000"/>
                </a:schemeClr>
              </a:solidFill>
            </a:ln>
          </p:spPr>
          <p:txBody>
            <a:bodyPr wrap="square" rtlCol="0">
              <a:spAutoFit/>
            </a:bodyPr>
            <a:lstStyle/>
            <a:p>
              <a:r>
                <a:rPr lang="ja-JP" altLang="en-US" sz="1200" b="1" dirty="0"/>
                <a:t>役割：安全管理者、衛生管理者を指揮し、労働者の危険防止、健康障害を防止するための業務を統括管理する者です。</a:t>
              </a:r>
              <a:endParaRPr lang="en-US" altLang="ja-JP" sz="1200" b="1" dirty="0"/>
            </a:p>
            <a:p>
              <a:r>
                <a:rPr lang="ja-JP" altLang="en-US" sz="1200" b="1" dirty="0"/>
                <a:t>免許・資格はなく、職長等、会社を実質的に管理する権限・責任を有している者であれば選任できます。</a:t>
              </a:r>
              <a:endParaRPr lang="en-US" altLang="ja-JP" sz="1200" b="1" dirty="0"/>
            </a:p>
          </p:txBody>
        </p:sp>
        <p:sp>
          <p:nvSpPr>
            <p:cNvPr id="32" name="角丸四角形 31"/>
            <p:cNvSpPr/>
            <p:nvPr/>
          </p:nvSpPr>
          <p:spPr>
            <a:xfrm>
              <a:off x="6163533" y="1421334"/>
              <a:ext cx="2223110" cy="297960"/>
            </a:xfrm>
            <a:prstGeom prst="roundRect">
              <a:avLst/>
            </a:prstGeom>
            <a:pattFill prst="wdDnDiag">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b="1" dirty="0">
                  <a:solidFill>
                    <a:srgbClr val="FF0000"/>
                  </a:solidFill>
                </a:rPr>
                <a:t>総括安全衛生管理者</a:t>
              </a:r>
              <a:endParaRPr kumimoji="1" lang="ja-JP" altLang="en-US" sz="1600" b="1" dirty="0">
                <a:solidFill>
                  <a:srgbClr val="FF0000"/>
                </a:solidFill>
              </a:endParaRPr>
            </a:p>
          </p:txBody>
        </p:sp>
        <p:sp>
          <p:nvSpPr>
            <p:cNvPr id="33" name="テキスト ボックス 32"/>
            <p:cNvSpPr txBox="1"/>
            <p:nvPr/>
          </p:nvSpPr>
          <p:spPr>
            <a:xfrm>
              <a:off x="7346400" y="2700119"/>
              <a:ext cx="2185280" cy="830997"/>
            </a:xfrm>
            <a:prstGeom prst="rect">
              <a:avLst/>
            </a:prstGeom>
            <a:noFill/>
            <a:ln>
              <a:solidFill>
                <a:schemeClr val="accent1">
                  <a:shade val="50000"/>
                </a:schemeClr>
              </a:solidFill>
            </a:ln>
          </p:spPr>
          <p:txBody>
            <a:bodyPr wrap="square" rtlCol="0">
              <a:spAutoFit/>
            </a:bodyPr>
            <a:lstStyle/>
            <a:p>
              <a:r>
                <a:rPr lang="ja-JP" altLang="en-US" sz="1200" b="1" dirty="0">
                  <a:solidFill>
                    <a:srgbClr val="7030A0"/>
                  </a:solidFill>
                </a:rPr>
                <a:t>産業医</a:t>
              </a:r>
              <a:endParaRPr lang="en-US" altLang="ja-JP" sz="1200" b="1" dirty="0">
                <a:solidFill>
                  <a:srgbClr val="7030A0"/>
                </a:solidFill>
              </a:endParaRPr>
            </a:p>
            <a:p>
              <a:r>
                <a:rPr lang="ja-JP" altLang="en-US" sz="1200" b="1" dirty="0"/>
                <a:t>役割：労働者の健康管理等を行い、事業場へ健康管理面の意見等行います。</a:t>
              </a:r>
              <a:endParaRPr lang="en-US" altLang="ja-JP" sz="1200" b="1" dirty="0"/>
            </a:p>
          </p:txBody>
        </p:sp>
        <p:sp>
          <p:nvSpPr>
            <p:cNvPr id="34" name="テキスト ボックス 33"/>
            <p:cNvSpPr txBox="1"/>
            <p:nvPr/>
          </p:nvSpPr>
          <p:spPr>
            <a:xfrm>
              <a:off x="5118600" y="2664058"/>
              <a:ext cx="2089867" cy="1015663"/>
            </a:xfrm>
            <a:prstGeom prst="rect">
              <a:avLst/>
            </a:prstGeom>
            <a:noFill/>
            <a:ln>
              <a:solidFill>
                <a:schemeClr val="accent1">
                  <a:shade val="50000"/>
                </a:schemeClr>
              </a:solidFill>
            </a:ln>
          </p:spPr>
          <p:txBody>
            <a:bodyPr wrap="square" rtlCol="0">
              <a:spAutoFit/>
            </a:bodyPr>
            <a:lstStyle/>
            <a:p>
              <a:r>
                <a:rPr lang="ja-JP" altLang="en-US" sz="1200" b="1" dirty="0">
                  <a:solidFill>
                    <a:srgbClr val="7030A0"/>
                  </a:solidFill>
                </a:rPr>
                <a:t>衛生管理者</a:t>
              </a:r>
              <a:endParaRPr lang="en-US" altLang="ja-JP" sz="1200" b="1" dirty="0">
                <a:solidFill>
                  <a:srgbClr val="7030A0"/>
                </a:solidFill>
              </a:endParaRPr>
            </a:p>
            <a:p>
              <a:r>
                <a:rPr lang="ja-JP" altLang="en-US" sz="1200" b="1" dirty="0"/>
                <a:t>役割：衛生に係る技術的事項を管理します。国家資格のため受験に合格する必要があります。</a:t>
              </a:r>
              <a:endParaRPr lang="en-US" altLang="ja-JP" sz="1200" b="1" dirty="0"/>
            </a:p>
          </p:txBody>
        </p:sp>
        <p:sp>
          <p:nvSpPr>
            <p:cNvPr id="36" name="テキスト ボックス 35"/>
            <p:cNvSpPr txBox="1"/>
            <p:nvPr/>
          </p:nvSpPr>
          <p:spPr>
            <a:xfrm>
              <a:off x="4937743" y="3866632"/>
              <a:ext cx="4674399" cy="276999"/>
            </a:xfrm>
            <a:prstGeom prst="rect">
              <a:avLst/>
            </a:prstGeom>
            <a:solidFill>
              <a:srgbClr val="FFFF00"/>
            </a:solidFill>
            <a:ln>
              <a:solidFill>
                <a:schemeClr val="accent3">
                  <a:lumMod val="20000"/>
                  <a:lumOff val="80000"/>
                </a:schemeClr>
              </a:solidFill>
            </a:ln>
          </p:spPr>
          <p:txBody>
            <a:bodyPr wrap="square" rtlCol="0">
              <a:spAutoFit/>
            </a:bodyPr>
            <a:lstStyle/>
            <a:p>
              <a:r>
                <a:rPr lang="ja-JP" altLang="en-US" sz="1200" b="1" dirty="0">
                  <a:solidFill>
                    <a:srgbClr val="FF0000"/>
                  </a:solidFill>
                </a:rPr>
                <a:t>各管理者とも雇用する人数の規模に応じて選任する数が増えます。</a:t>
              </a:r>
              <a:endParaRPr lang="en-US" altLang="ja-JP" sz="1200" b="1" dirty="0">
                <a:solidFill>
                  <a:srgbClr val="FF0000"/>
                </a:solidFill>
              </a:endParaRPr>
            </a:p>
          </p:txBody>
        </p:sp>
      </p:grpSp>
      <p:sp>
        <p:nvSpPr>
          <p:cNvPr id="30" name="テキスト プレースホルダー 11"/>
          <p:cNvSpPr txBox="1">
            <a:spLocks noGrp="1"/>
          </p:cNvSpPr>
          <p:nvPr>
            <p:ph type="body" sz="quarter" idx="4294967295"/>
          </p:nvPr>
        </p:nvSpPr>
        <p:spPr>
          <a:xfrm>
            <a:off x="-12560" y="382728"/>
            <a:ext cx="9892394" cy="592919"/>
          </a:xfrm>
          <a:prstGeom prst="rect">
            <a:avLst/>
          </a:prstGeom>
          <a:solidFill>
            <a:schemeClr val="accent6">
              <a:lumMod val="20000"/>
              <a:lumOff val="80000"/>
            </a:schemeClr>
          </a:solidFill>
        </p:spPr>
        <p:txBody>
          <a:bodyPr wrap="square" rtlCol="0">
            <a:spAutoFit/>
          </a:bodyPr>
          <a:lstStyle/>
          <a:p>
            <a:pPr marL="0" indent="0">
              <a:buNone/>
            </a:pPr>
            <a:r>
              <a:rPr lang="ja-JP" altLang="en-US" sz="1800" b="1" dirty="0"/>
              <a:t>（</a:t>
            </a:r>
            <a:r>
              <a:rPr lang="en-US" altLang="ja-JP" sz="1800" b="1" dirty="0"/>
              <a:t>9</a:t>
            </a:r>
            <a:r>
              <a:rPr lang="ja-JP" altLang="en-US" sz="1800" b="1" dirty="0"/>
              <a:t>）安全衛生の確保について　</a:t>
            </a:r>
            <a:r>
              <a:rPr lang="en-US" altLang="ja-JP" sz="1800" b="1" dirty="0"/>
              <a:t>Point1 </a:t>
            </a:r>
            <a:r>
              <a:rPr lang="ja-JP" altLang="en-US" sz="1800" b="1" dirty="0"/>
              <a:t>衛生管理体制の整備　→労働安全衛生法第</a:t>
            </a:r>
            <a:r>
              <a:rPr lang="en-US" altLang="ja-JP" sz="1800" b="1" dirty="0"/>
              <a:t>12</a:t>
            </a:r>
            <a:r>
              <a:rPr lang="ja-JP" altLang="en-US" sz="1800" b="1" dirty="0"/>
              <a:t>条、第</a:t>
            </a:r>
            <a:r>
              <a:rPr lang="en-US" altLang="ja-JP" sz="1800" b="1" dirty="0"/>
              <a:t>12</a:t>
            </a:r>
            <a:r>
              <a:rPr lang="ja-JP" altLang="en-US" sz="1800" b="1" dirty="0"/>
              <a:t>条の２、第</a:t>
            </a:r>
            <a:r>
              <a:rPr lang="en-US" altLang="ja-JP" sz="1800" b="1" dirty="0"/>
              <a:t>13</a:t>
            </a:r>
            <a:r>
              <a:rPr lang="ja-JP" altLang="en-US" sz="1800" b="1" dirty="0"/>
              <a:t>条、第</a:t>
            </a:r>
            <a:r>
              <a:rPr lang="en-US" altLang="ja-JP" sz="1800" b="1" dirty="0"/>
              <a:t>18</a:t>
            </a:r>
            <a:r>
              <a:rPr lang="ja-JP" altLang="en-US" sz="1800" b="1" dirty="0"/>
              <a:t>条ほか　</a:t>
            </a:r>
            <a:endParaRPr kumimoji="1" lang="en-US" altLang="ja-JP" sz="1800" b="1" dirty="0"/>
          </a:p>
        </p:txBody>
      </p:sp>
      <p:sp>
        <p:nvSpPr>
          <p:cNvPr id="37" name="タイトル 1"/>
          <p:cNvSpPr>
            <a:spLocks noGrp="1"/>
          </p:cNvSpPr>
          <p:nvPr>
            <p:ph type="title"/>
          </p:nvPr>
        </p:nvSpPr>
        <p:spPr>
          <a:xfrm>
            <a:off x="0" y="0"/>
            <a:ext cx="9900000" cy="540000"/>
          </a:xfrm>
        </p:spPr>
        <p:txBody>
          <a:bodyPr/>
          <a:lstStyle/>
          <a:p>
            <a:pPr algn="l"/>
            <a:r>
              <a:rPr lang="en-US" altLang="ja-JP" dirty="0"/>
              <a:t>I</a:t>
            </a:r>
            <a:r>
              <a:rPr lang="ja-JP" altLang="en-US" dirty="0"/>
              <a:t>　介護労働者全体（訪問・施設）に共通する事項</a:t>
            </a:r>
            <a:endParaRPr kumimoji="1" lang="ja-JP" altLang="en-US" dirty="0"/>
          </a:p>
        </p:txBody>
      </p:sp>
    </p:spTree>
    <p:extLst>
      <p:ext uri="{BB962C8B-B14F-4D97-AF65-F5344CB8AC3E}">
        <p14:creationId xmlns:p14="http://schemas.microsoft.com/office/powerpoint/2010/main" val="29348350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22</a:t>
            </a:fld>
            <a:endParaRPr kumimoji="1" lang="ja-JP" altLang="en-US"/>
          </a:p>
        </p:txBody>
      </p:sp>
      <p:sp>
        <p:nvSpPr>
          <p:cNvPr id="3" name="テキスト プレースホルダー 2"/>
          <p:cNvSpPr>
            <a:spLocks noGrp="1"/>
          </p:cNvSpPr>
          <p:nvPr>
            <p:ph type="body" sz="quarter" idx="13"/>
          </p:nvPr>
        </p:nvSpPr>
        <p:spPr>
          <a:xfrm>
            <a:off x="109117" y="1121740"/>
            <a:ext cx="9756536" cy="534053"/>
          </a:xfrm>
        </p:spPr>
        <p:txBody>
          <a:bodyPr/>
          <a:lstStyle/>
          <a:p>
            <a:pPr>
              <a:lnSpc>
                <a:spcPct val="100000"/>
              </a:lnSpc>
            </a:pPr>
            <a:r>
              <a:rPr kumimoji="1" lang="ja-JP" altLang="en-US" sz="1200" b="1" dirty="0">
                <a:latin typeface="ＭＳ 明朝" panose="02020609040205080304" pitchFamily="17" charset="-128"/>
                <a:ea typeface="ＭＳ 明朝" panose="02020609040205080304" pitchFamily="17" charset="-128"/>
              </a:rPr>
              <a:t>従業員を雇用した時や作業内容を変更したとき（オフィス勤務から在宅勤務になるテレワーク勤務も該当する）</a:t>
            </a:r>
            <a:r>
              <a:rPr lang="ja-JP" altLang="en-US" sz="1200" b="1" dirty="0">
                <a:latin typeface="ＭＳ 明朝" panose="02020609040205080304" pitchFamily="17" charset="-128"/>
                <a:ea typeface="ＭＳ 明朝" panose="02020609040205080304" pitchFamily="17" charset="-128"/>
              </a:rPr>
              <a:t>には安全及び衛生に関する教育（安全衛生教育）を行う必要があります。教育の名称、内容は下記の一覧表を参照にしてください。</a:t>
            </a:r>
            <a:endParaRPr kumimoji="1" lang="en-US" altLang="ja-JP" sz="1200" b="1" dirty="0">
              <a:latin typeface="ＭＳ 明朝" panose="02020609040205080304" pitchFamily="17" charset="-128"/>
              <a:ea typeface="ＭＳ 明朝" panose="02020609040205080304" pitchFamily="17" charset="-128"/>
            </a:endParaRPr>
          </a:p>
        </p:txBody>
      </p:sp>
      <p:sp>
        <p:nvSpPr>
          <p:cNvPr id="20" name="角丸四角形 19"/>
          <p:cNvSpPr/>
          <p:nvPr/>
        </p:nvSpPr>
        <p:spPr>
          <a:xfrm>
            <a:off x="0" y="825139"/>
            <a:ext cx="2376264"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安全衛生教育</a:t>
            </a:r>
            <a:endParaRPr kumimoji="1" lang="ja-JP" altLang="en-US" sz="1400" dirty="0"/>
          </a:p>
        </p:txBody>
      </p:sp>
      <p:pic>
        <p:nvPicPr>
          <p:cNvPr id="6" name="図 5" descr="画面の領域"/>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38287" y="1904559"/>
            <a:ext cx="1543876" cy="1129288"/>
          </a:xfrm>
          <a:prstGeom prst="rect">
            <a:avLst/>
          </a:prstGeom>
        </p:spPr>
      </p:pic>
      <p:graphicFrame>
        <p:nvGraphicFramePr>
          <p:cNvPr id="16" name="表 15"/>
          <p:cNvGraphicFramePr>
            <a:graphicFrameLocks noGrp="1"/>
          </p:cNvGraphicFramePr>
          <p:nvPr>
            <p:extLst>
              <p:ext uri="{D42A27DB-BD31-4B8C-83A1-F6EECF244321}">
                <p14:modId xmlns:p14="http://schemas.microsoft.com/office/powerpoint/2010/main" val="2537473094"/>
              </p:ext>
            </p:extLst>
          </p:nvPr>
        </p:nvGraphicFramePr>
        <p:xfrm>
          <a:off x="143805" y="1765828"/>
          <a:ext cx="8117553" cy="1699634"/>
        </p:xfrm>
        <a:graphic>
          <a:graphicData uri="http://schemas.openxmlformats.org/drawingml/2006/table">
            <a:tbl>
              <a:tblPr firstRow="1" bandRow="1">
                <a:tableStyleId>{93296810-A885-4BE3-A3E7-6D5BEEA58F35}</a:tableStyleId>
              </a:tblPr>
              <a:tblGrid>
                <a:gridCol w="2428921">
                  <a:extLst>
                    <a:ext uri="{9D8B030D-6E8A-4147-A177-3AD203B41FA5}">
                      <a16:colId xmlns:a16="http://schemas.microsoft.com/office/drawing/2014/main" val="689051328"/>
                    </a:ext>
                  </a:extLst>
                </a:gridCol>
                <a:gridCol w="5688632">
                  <a:extLst>
                    <a:ext uri="{9D8B030D-6E8A-4147-A177-3AD203B41FA5}">
                      <a16:colId xmlns:a16="http://schemas.microsoft.com/office/drawing/2014/main" val="1557915314"/>
                    </a:ext>
                  </a:extLst>
                </a:gridCol>
              </a:tblGrid>
              <a:tr h="254137">
                <a:tc>
                  <a:txBody>
                    <a:bodyPr/>
                    <a:lstStyle/>
                    <a:p>
                      <a:r>
                        <a:rPr kumimoji="1" lang="ja-JP" altLang="en-US" sz="1200" dirty="0"/>
                        <a:t>　　教育名</a:t>
                      </a:r>
                    </a:p>
                  </a:txBody>
                  <a:tcPr/>
                </a:tc>
                <a:tc>
                  <a:txBody>
                    <a:bodyPr/>
                    <a:lstStyle/>
                    <a:p>
                      <a:pPr algn="ctr"/>
                      <a:r>
                        <a:rPr kumimoji="1" lang="ja-JP" altLang="en-US" sz="1200" dirty="0"/>
                        <a:t>　内容</a:t>
                      </a:r>
                    </a:p>
                  </a:txBody>
                  <a:tcPr/>
                </a:tc>
                <a:extLst>
                  <a:ext uri="{0D108BD9-81ED-4DB2-BD59-A6C34878D82A}">
                    <a16:rowId xmlns:a16="http://schemas.microsoft.com/office/drawing/2014/main" val="2663438960"/>
                  </a:ext>
                </a:extLst>
              </a:tr>
              <a:tr h="423562">
                <a:tc>
                  <a:txBody>
                    <a:bodyPr/>
                    <a:lstStyle/>
                    <a:p>
                      <a:r>
                        <a:rPr kumimoji="1" lang="ja-JP" altLang="en-US" sz="1200" b="1" dirty="0">
                          <a:solidFill>
                            <a:srgbClr val="0070C0"/>
                          </a:solidFill>
                        </a:rPr>
                        <a:t>　雇い入れ時教育</a:t>
                      </a:r>
                      <a:endParaRPr kumimoji="1" lang="en-US" altLang="ja-JP" sz="1200" b="1" dirty="0">
                        <a:solidFill>
                          <a:srgbClr val="0070C0"/>
                        </a:solidFill>
                      </a:endParaRPr>
                    </a:p>
                    <a:p>
                      <a:r>
                        <a:rPr kumimoji="1" lang="ja-JP" altLang="en-US" sz="1200" b="1" dirty="0">
                          <a:solidFill>
                            <a:srgbClr val="0070C0"/>
                          </a:solidFill>
                        </a:rPr>
                        <a:t>（労働安全衛生法第</a:t>
                      </a:r>
                      <a:r>
                        <a:rPr kumimoji="1" lang="en-US" altLang="ja-JP" sz="1200" b="1" dirty="0">
                          <a:solidFill>
                            <a:srgbClr val="0070C0"/>
                          </a:solidFill>
                        </a:rPr>
                        <a:t>59</a:t>
                      </a:r>
                      <a:r>
                        <a:rPr kumimoji="1" lang="ja-JP" altLang="en-US" sz="1200" b="1" dirty="0">
                          <a:solidFill>
                            <a:srgbClr val="0070C0"/>
                          </a:solidFill>
                        </a:rPr>
                        <a:t>条第</a:t>
                      </a:r>
                      <a:r>
                        <a:rPr kumimoji="1" lang="en-US" altLang="ja-JP" sz="1200" b="1" dirty="0">
                          <a:solidFill>
                            <a:srgbClr val="0070C0"/>
                          </a:solidFill>
                        </a:rPr>
                        <a:t>1</a:t>
                      </a:r>
                      <a:r>
                        <a:rPr kumimoji="1" lang="ja-JP" altLang="en-US" sz="1200" b="1" dirty="0">
                          <a:solidFill>
                            <a:srgbClr val="0070C0"/>
                          </a:solidFill>
                        </a:rPr>
                        <a:t>項）</a:t>
                      </a:r>
                      <a:endParaRPr kumimoji="1" lang="en-US" altLang="ja-JP" sz="1200" b="1" dirty="0">
                        <a:solidFill>
                          <a:srgbClr val="0070C0"/>
                        </a:solidFill>
                      </a:endParaRPr>
                    </a:p>
                  </a:txBody>
                  <a:tcPr/>
                </a:tc>
                <a:tc>
                  <a:txBody>
                    <a:bodyPr/>
                    <a:lstStyle/>
                    <a:p>
                      <a:r>
                        <a:rPr kumimoji="1" lang="ja-JP" altLang="en-US" sz="1200" b="1" dirty="0">
                          <a:solidFill>
                            <a:srgbClr val="0070C0"/>
                          </a:solidFill>
                        </a:rPr>
                        <a:t>雇入れ時、従事する業務に関する安全又は衛生のための、必要な教育</a:t>
                      </a:r>
                      <a:endParaRPr kumimoji="1" lang="en-US" altLang="ja-JP" sz="1200" b="1" dirty="0">
                        <a:solidFill>
                          <a:srgbClr val="0070C0"/>
                        </a:solidFill>
                      </a:endParaRPr>
                    </a:p>
                  </a:txBody>
                  <a:tcPr/>
                </a:tc>
                <a:extLst>
                  <a:ext uri="{0D108BD9-81ED-4DB2-BD59-A6C34878D82A}">
                    <a16:rowId xmlns:a16="http://schemas.microsoft.com/office/drawing/2014/main" val="230347866"/>
                  </a:ext>
                </a:extLst>
              </a:tr>
              <a:tr h="423562">
                <a:tc>
                  <a:txBody>
                    <a:bodyPr/>
                    <a:lstStyle/>
                    <a:p>
                      <a:r>
                        <a:rPr kumimoji="1" lang="ja-JP" altLang="en-US" sz="1200" b="1" dirty="0">
                          <a:solidFill>
                            <a:srgbClr val="0070C0"/>
                          </a:solidFill>
                        </a:rPr>
                        <a:t>　作業内容変更時教育</a:t>
                      </a:r>
                      <a:endParaRPr kumimoji="1" lang="en-US" altLang="ja-JP" sz="1200" b="1" dirty="0">
                        <a:solidFill>
                          <a:srgbClr val="0070C0"/>
                        </a:solidFill>
                      </a:endParaRPr>
                    </a:p>
                    <a:p>
                      <a:r>
                        <a:rPr kumimoji="1" lang="ja-JP" altLang="en-US" sz="1200" b="1" dirty="0">
                          <a:solidFill>
                            <a:srgbClr val="0070C0"/>
                          </a:solidFill>
                        </a:rPr>
                        <a:t>（労働安全衛生法第</a:t>
                      </a:r>
                      <a:r>
                        <a:rPr kumimoji="1" lang="en-US" altLang="ja-JP" sz="1200" b="1" dirty="0">
                          <a:solidFill>
                            <a:srgbClr val="0070C0"/>
                          </a:solidFill>
                        </a:rPr>
                        <a:t>59</a:t>
                      </a:r>
                      <a:r>
                        <a:rPr kumimoji="1" lang="ja-JP" altLang="en-US" sz="1200" b="1" dirty="0">
                          <a:solidFill>
                            <a:srgbClr val="0070C0"/>
                          </a:solidFill>
                        </a:rPr>
                        <a:t>条第</a:t>
                      </a:r>
                      <a:r>
                        <a:rPr kumimoji="1" lang="en-US" altLang="ja-JP" sz="1200" b="1" dirty="0">
                          <a:solidFill>
                            <a:srgbClr val="0070C0"/>
                          </a:solidFill>
                        </a:rPr>
                        <a:t>2</a:t>
                      </a:r>
                      <a:r>
                        <a:rPr kumimoji="1" lang="ja-JP" altLang="en-US" sz="1200" b="1" dirty="0">
                          <a:solidFill>
                            <a:srgbClr val="0070C0"/>
                          </a:solidFill>
                        </a:rPr>
                        <a:t>項）</a:t>
                      </a:r>
                      <a:endParaRPr kumimoji="1" lang="en-US" altLang="ja-JP" sz="1200" b="1" dirty="0">
                        <a:solidFill>
                          <a:srgbClr val="0070C0"/>
                        </a:solidFill>
                      </a:endParaRPr>
                    </a:p>
                  </a:txBody>
                  <a:tcPr/>
                </a:tc>
                <a:tc>
                  <a:txBody>
                    <a:bodyPr/>
                    <a:lstStyle/>
                    <a:p>
                      <a:r>
                        <a:rPr kumimoji="1" lang="ja-JP" altLang="en-US" sz="1200" b="1" dirty="0">
                          <a:solidFill>
                            <a:srgbClr val="0070C0"/>
                          </a:solidFill>
                        </a:rPr>
                        <a:t>作業内容を変更した者に対する、必要な知識等の教育</a:t>
                      </a:r>
                    </a:p>
                  </a:txBody>
                  <a:tcPr/>
                </a:tc>
                <a:extLst>
                  <a:ext uri="{0D108BD9-81ED-4DB2-BD59-A6C34878D82A}">
                    <a16:rowId xmlns:a16="http://schemas.microsoft.com/office/drawing/2014/main" val="159539195"/>
                  </a:ext>
                </a:extLst>
              </a:tr>
              <a:tr h="510914">
                <a:tc>
                  <a:txBody>
                    <a:bodyPr/>
                    <a:lstStyle/>
                    <a:p>
                      <a:r>
                        <a:rPr kumimoji="1" lang="ja-JP" altLang="en-US" sz="1200" b="1" dirty="0">
                          <a:solidFill>
                            <a:srgbClr val="0070C0"/>
                          </a:solidFill>
                        </a:rPr>
                        <a:t>　能力向上教育</a:t>
                      </a:r>
                      <a:endParaRPr kumimoji="1" lang="en-US" altLang="ja-JP" sz="1200" b="1" dirty="0">
                        <a:solidFill>
                          <a:srgbClr val="0070C0"/>
                        </a:solidFill>
                      </a:endParaRPr>
                    </a:p>
                    <a:p>
                      <a:r>
                        <a:rPr kumimoji="1" lang="ja-JP" altLang="en-US" sz="1200" b="1" dirty="0">
                          <a:solidFill>
                            <a:srgbClr val="0070C0"/>
                          </a:solidFill>
                        </a:rPr>
                        <a:t>（労働安全衛生法第</a:t>
                      </a:r>
                      <a:r>
                        <a:rPr kumimoji="1" lang="en-US" altLang="ja-JP" sz="1200" b="1" dirty="0">
                          <a:solidFill>
                            <a:srgbClr val="0070C0"/>
                          </a:solidFill>
                        </a:rPr>
                        <a:t>19</a:t>
                      </a:r>
                      <a:r>
                        <a:rPr kumimoji="1" lang="ja-JP" altLang="en-US" sz="1200" b="1" dirty="0">
                          <a:solidFill>
                            <a:srgbClr val="0070C0"/>
                          </a:solidFill>
                        </a:rPr>
                        <a:t>条の２）</a:t>
                      </a:r>
                    </a:p>
                  </a:txBody>
                  <a:tcPr/>
                </a:tc>
                <a:tc>
                  <a:txBody>
                    <a:bodyPr/>
                    <a:lstStyle/>
                    <a:p>
                      <a:r>
                        <a:rPr kumimoji="1" lang="ja-JP" altLang="en-US" sz="1200" b="1" dirty="0">
                          <a:solidFill>
                            <a:srgbClr val="0070C0"/>
                          </a:solidFill>
                        </a:rPr>
                        <a:t>安全管理者、衛生管理者、安全衛生推進者等に対する、必要な知識等の教育</a:t>
                      </a:r>
                      <a:endParaRPr kumimoji="1" lang="en-US" altLang="ja-JP" sz="1200" b="1" dirty="0">
                        <a:solidFill>
                          <a:srgbClr val="0070C0"/>
                        </a:solidFill>
                      </a:endParaRPr>
                    </a:p>
                  </a:txBody>
                  <a:tcPr/>
                </a:tc>
                <a:extLst>
                  <a:ext uri="{0D108BD9-81ED-4DB2-BD59-A6C34878D82A}">
                    <a16:rowId xmlns:a16="http://schemas.microsoft.com/office/drawing/2014/main" val="1810075679"/>
                  </a:ext>
                </a:extLst>
              </a:tr>
            </a:tbl>
          </a:graphicData>
        </a:graphic>
      </p:graphicFrame>
      <p:sp>
        <p:nvSpPr>
          <p:cNvPr id="17" name="テキスト ボックス 16"/>
          <p:cNvSpPr txBox="1"/>
          <p:nvPr/>
        </p:nvSpPr>
        <p:spPr>
          <a:xfrm>
            <a:off x="8299369" y="3097673"/>
            <a:ext cx="1482539" cy="338554"/>
          </a:xfrm>
          <a:prstGeom prst="rect">
            <a:avLst/>
          </a:prstGeom>
          <a:solidFill>
            <a:srgbClr val="FFFF00"/>
          </a:solidFill>
        </p:spPr>
        <p:txBody>
          <a:bodyPr wrap="square" rtlCol="0">
            <a:spAutoFit/>
          </a:bodyPr>
          <a:lstStyle/>
          <a:p>
            <a:r>
              <a:rPr kumimoji="1" lang="ja-JP" altLang="en-US" sz="1600" b="1" dirty="0">
                <a:solidFill>
                  <a:srgbClr val="0070C0"/>
                </a:solidFill>
              </a:rPr>
              <a:t>安全衛生教育</a:t>
            </a:r>
          </a:p>
        </p:txBody>
      </p:sp>
      <p:sp>
        <p:nvSpPr>
          <p:cNvPr id="10" name="角丸四角形 9"/>
          <p:cNvSpPr/>
          <p:nvPr/>
        </p:nvSpPr>
        <p:spPr>
          <a:xfrm>
            <a:off x="32183" y="3426517"/>
            <a:ext cx="3668563"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solidFill>
                  <a:schemeClr val="bg1"/>
                </a:solidFill>
                <a:latin typeface="ＭＳ 明朝" panose="02020609040205080304" pitchFamily="17" charset="-128"/>
                <a:ea typeface="ＭＳ 明朝" panose="02020609040205080304" pitchFamily="17" charset="-128"/>
              </a:rPr>
              <a:t>必要な健康診断とその結果等を受けた措置</a:t>
            </a:r>
            <a:endParaRPr kumimoji="1" lang="ja-JP" altLang="en-US" sz="1200" dirty="0">
              <a:solidFill>
                <a:schemeClr val="bg1"/>
              </a:solidFill>
            </a:endParaRPr>
          </a:p>
        </p:txBody>
      </p:sp>
      <p:sp>
        <p:nvSpPr>
          <p:cNvPr id="11" name="テキスト プレースホルダー 2"/>
          <p:cNvSpPr>
            <a:spLocks noGrp="1"/>
          </p:cNvSpPr>
          <p:nvPr>
            <p:ph type="body" sz="quarter" idx="13"/>
          </p:nvPr>
        </p:nvSpPr>
        <p:spPr>
          <a:xfrm>
            <a:off x="-1150" y="3726373"/>
            <a:ext cx="9756536" cy="1068736"/>
          </a:xfrm>
        </p:spPr>
        <p:txBody>
          <a:bodyPr/>
          <a:lstStyle/>
          <a:p>
            <a:pPr>
              <a:lnSpc>
                <a:spcPct val="100000"/>
              </a:lnSpc>
            </a:pPr>
            <a:r>
              <a:rPr kumimoji="1" lang="ja-JP" altLang="en-US" sz="1200" b="1" dirty="0">
                <a:latin typeface="ＭＳ 明朝" panose="02020609040205080304" pitchFamily="17" charset="-128"/>
                <a:ea typeface="ＭＳ 明朝" panose="02020609040205080304" pitchFamily="17" charset="-128"/>
              </a:rPr>
              <a:t>従業員を雇用した時や定期的に健康診断を受けさせ、その結果を把握し、産業医等にそのまま業務に就かせていいのか、業務量の調整や、勤務時間、場所等の変更が必要がないのか等健康管理に対する意見を確認します。結果、健康問題等が認められた従業員に何らかの健康管理に関する措置をとるかどうか検討</a:t>
            </a:r>
            <a:r>
              <a:rPr lang="ja-JP" altLang="en-US" sz="1200" b="1" dirty="0">
                <a:latin typeface="ＭＳ 明朝" panose="02020609040205080304" pitchFamily="17" charset="-128"/>
                <a:ea typeface="ＭＳ 明朝" panose="02020609040205080304" pitchFamily="17" charset="-128"/>
              </a:rPr>
              <a:t>の上、必要があればその措置をとる必要があります。主な健康診断の種類について下記の一覧表を参照にしてください。短時間労働者であっても期間の定めがないか</a:t>
            </a:r>
            <a:r>
              <a:rPr lang="en-US" altLang="ja-JP" sz="1200" b="1" dirty="0">
                <a:latin typeface="ＭＳ 明朝" panose="02020609040205080304" pitchFamily="17" charset="-128"/>
                <a:ea typeface="ＭＳ 明朝" panose="02020609040205080304" pitchFamily="17" charset="-128"/>
              </a:rPr>
              <a:t>1</a:t>
            </a:r>
            <a:r>
              <a:rPr lang="ja-JP" altLang="en-US" sz="1200" b="1" dirty="0">
                <a:latin typeface="ＭＳ 明朝" panose="02020609040205080304" pitchFamily="17" charset="-128"/>
                <a:ea typeface="ＭＳ 明朝" panose="02020609040205080304" pitchFamily="17" charset="-128"/>
              </a:rPr>
              <a:t>年以上の雇用期間（予定も含む）で週の労働時間が通常の労働者の</a:t>
            </a:r>
            <a:r>
              <a:rPr lang="en-US" altLang="ja-JP" sz="1200" b="1" dirty="0">
                <a:latin typeface="ＭＳ 明朝" panose="02020609040205080304" pitchFamily="17" charset="-128"/>
                <a:ea typeface="ＭＳ 明朝" panose="02020609040205080304" pitchFamily="17" charset="-128"/>
              </a:rPr>
              <a:t>4</a:t>
            </a:r>
            <a:r>
              <a:rPr lang="ja-JP" altLang="en-US" sz="1200" b="1" dirty="0">
                <a:latin typeface="ＭＳ 明朝" panose="02020609040205080304" pitchFamily="17" charset="-128"/>
                <a:ea typeface="ＭＳ 明朝" panose="02020609040205080304" pitchFamily="17" charset="-128"/>
              </a:rPr>
              <a:t>分の</a:t>
            </a:r>
            <a:r>
              <a:rPr lang="en-US" altLang="ja-JP" sz="1200" b="1" dirty="0">
                <a:latin typeface="ＭＳ 明朝" panose="02020609040205080304" pitchFamily="17" charset="-128"/>
                <a:ea typeface="ＭＳ 明朝" panose="02020609040205080304" pitchFamily="17" charset="-128"/>
              </a:rPr>
              <a:t>3</a:t>
            </a:r>
            <a:r>
              <a:rPr lang="ja-JP" altLang="en-US" sz="1200" b="1" dirty="0">
                <a:latin typeface="ＭＳ 明朝" panose="02020609040205080304" pitchFamily="17" charset="-128"/>
                <a:ea typeface="ＭＳ 明朝" panose="02020609040205080304" pitchFamily="17" charset="-128"/>
              </a:rPr>
              <a:t>以上である者も対象になります。</a:t>
            </a:r>
            <a:endParaRPr kumimoji="1" lang="en-US" altLang="ja-JP" sz="1200" b="1" dirty="0">
              <a:latin typeface="ＭＳ 明朝" panose="02020609040205080304" pitchFamily="17" charset="-128"/>
              <a:ea typeface="ＭＳ 明朝" panose="02020609040205080304" pitchFamily="17"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549398143"/>
              </p:ext>
            </p:extLst>
          </p:nvPr>
        </p:nvGraphicFramePr>
        <p:xfrm>
          <a:off x="45463" y="4795109"/>
          <a:ext cx="7625628" cy="2103120"/>
        </p:xfrm>
        <a:graphic>
          <a:graphicData uri="http://schemas.openxmlformats.org/drawingml/2006/table">
            <a:tbl>
              <a:tblPr firstRow="1" bandRow="1">
                <a:tableStyleId>{21E4AEA4-8DFA-4A89-87EB-49C32662AFE0}</a:tableStyleId>
              </a:tblPr>
              <a:tblGrid>
                <a:gridCol w="2829651">
                  <a:extLst>
                    <a:ext uri="{9D8B030D-6E8A-4147-A177-3AD203B41FA5}">
                      <a16:colId xmlns:a16="http://schemas.microsoft.com/office/drawing/2014/main" val="555181830"/>
                    </a:ext>
                  </a:extLst>
                </a:gridCol>
                <a:gridCol w="2391314">
                  <a:extLst>
                    <a:ext uri="{9D8B030D-6E8A-4147-A177-3AD203B41FA5}">
                      <a16:colId xmlns:a16="http://schemas.microsoft.com/office/drawing/2014/main" val="3755398980"/>
                    </a:ext>
                  </a:extLst>
                </a:gridCol>
                <a:gridCol w="2404663">
                  <a:extLst>
                    <a:ext uri="{9D8B030D-6E8A-4147-A177-3AD203B41FA5}">
                      <a16:colId xmlns:a16="http://schemas.microsoft.com/office/drawing/2014/main" val="2446814592"/>
                    </a:ext>
                  </a:extLst>
                </a:gridCol>
              </a:tblGrid>
              <a:tr h="256789">
                <a:tc>
                  <a:txBody>
                    <a:bodyPr/>
                    <a:lstStyle/>
                    <a:p>
                      <a:r>
                        <a:rPr kumimoji="1" lang="ja-JP" altLang="en-US" sz="1200" dirty="0">
                          <a:solidFill>
                            <a:schemeClr val="bg2">
                              <a:lumMod val="10000"/>
                            </a:schemeClr>
                          </a:solidFill>
                        </a:rPr>
                        <a:t>　健康診断の種類</a:t>
                      </a:r>
                    </a:p>
                  </a:txBody>
                  <a:tcPr/>
                </a:tc>
                <a:tc>
                  <a:txBody>
                    <a:bodyPr/>
                    <a:lstStyle/>
                    <a:p>
                      <a:r>
                        <a:rPr kumimoji="1" lang="ja-JP" altLang="en-US" sz="1200" dirty="0">
                          <a:solidFill>
                            <a:schemeClr val="bg2">
                              <a:lumMod val="10000"/>
                            </a:schemeClr>
                          </a:solidFill>
                        </a:rPr>
                        <a:t>　対象となる従業員</a:t>
                      </a:r>
                    </a:p>
                  </a:txBody>
                  <a:tcPr/>
                </a:tc>
                <a:tc>
                  <a:txBody>
                    <a:bodyPr/>
                    <a:lstStyle/>
                    <a:p>
                      <a:r>
                        <a:rPr kumimoji="1" lang="ja-JP" altLang="en-US" sz="1200" dirty="0">
                          <a:solidFill>
                            <a:schemeClr val="bg2">
                              <a:lumMod val="10000"/>
                            </a:schemeClr>
                          </a:solidFill>
                        </a:rPr>
                        <a:t>　実施時期</a:t>
                      </a:r>
                    </a:p>
                  </a:txBody>
                  <a:tcPr/>
                </a:tc>
                <a:extLst>
                  <a:ext uri="{0D108BD9-81ED-4DB2-BD59-A6C34878D82A}">
                    <a16:rowId xmlns:a16="http://schemas.microsoft.com/office/drawing/2014/main" val="1122538153"/>
                  </a:ext>
                </a:extLst>
              </a:tr>
              <a:tr h="427982">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雇入時の健康診断　　　　　　　　（労働安全衛生規則第</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43</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条）</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常時使用する従業員</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雇入れの際</a:t>
                      </a:r>
                    </a:p>
                  </a:txBody>
                  <a:tcPr/>
                </a:tc>
                <a:extLst>
                  <a:ext uri="{0D108BD9-81ED-4DB2-BD59-A6C34878D82A}">
                    <a16:rowId xmlns:a16="http://schemas.microsoft.com/office/drawing/2014/main" val="2402707997"/>
                  </a:ext>
                </a:extLst>
              </a:tr>
              <a:tr h="427982">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定期健康診断　　　　　　　　　　（労働安全衛生規則第</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44</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条）</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常時使用する従業員</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1</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年以内ごとに</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1</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回</a:t>
                      </a:r>
                    </a:p>
                  </a:txBody>
                  <a:tcPr/>
                </a:tc>
                <a:extLst>
                  <a:ext uri="{0D108BD9-81ED-4DB2-BD59-A6C34878D82A}">
                    <a16:rowId xmlns:a16="http://schemas.microsoft.com/office/drawing/2014/main" val="3275315968"/>
                  </a:ext>
                </a:extLst>
              </a:tr>
              <a:tr h="427982">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特定業務従事者の健康診断　　　　（労働安全衛生規則第</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45</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条）</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労働安全衛生規則第</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13</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条第</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1</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項第</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2</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号の業務に従事する従業員</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左記</a:t>
                      </a:r>
                      <a:r>
                        <a:rPr kumimoji="1" lang="ja-JP" altLang="en-US" sz="1200" b="1" i="0" u="none" strike="noStrike" kern="1200" cap="none" spc="0" normalizeH="0" baseline="0" noProof="0">
                          <a:ln>
                            <a:noFill/>
                          </a:ln>
                          <a:solidFill>
                            <a:srgbClr val="7030A0"/>
                          </a:solidFill>
                          <a:effectLst/>
                          <a:uLnTx/>
                          <a:uFillTx/>
                          <a:latin typeface="游ゴシック" panose="020F0502020204030204"/>
                          <a:ea typeface="游ゴシック" panose="020B0400000000000000" pitchFamily="50" charset="-128"/>
                          <a:cs typeface="+mn-cs"/>
                        </a:rPr>
                        <a:t>業務へ就業してから、</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6</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か月以内ごとに</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1</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回</a:t>
                      </a:r>
                    </a:p>
                  </a:txBody>
                  <a:tcPr/>
                </a:tc>
                <a:extLst>
                  <a:ext uri="{0D108BD9-81ED-4DB2-BD59-A6C34878D82A}">
                    <a16:rowId xmlns:a16="http://schemas.microsoft.com/office/drawing/2014/main" val="1143113495"/>
                  </a:ext>
                </a:extLst>
              </a:tr>
              <a:tr h="427982">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健康診断結果についての医師</a:t>
                      </a:r>
                      <a:r>
                        <a:rPr kumimoji="1" lang="ja-JP" altLang="en-US" sz="1200" b="1" i="0" u="none" strike="noStrike" kern="1200" cap="none" spc="0" normalizeH="0" baseline="0" noProof="0">
                          <a:ln>
                            <a:noFill/>
                          </a:ln>
                          <a:solidFill>
                            <a:srgbClr val="7030A0"/>
                          </a:solidFill>
                          <a:effectLst/>
                          <a:uLnTx/>
                          <a:uFillTx/>
                          <a:latin typeface="游ゴシック" panose="020F0502020204030204"/>
                          <a:ea typeface="游ゴシック" panose="020B0400000000000000" pitchFamily="50" charset="-128"/>
                          <a:cs typeface="+mn-cs"/>
                        </a:rPr>
                        <a:t>の意見聴取（</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労働安全衛生規則第</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51</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条の</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2</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上記の健康診断の結果が出ている従業員</a:t>
                      </a:r>
                    </a:p>
                  </a:txBody>
                  <a:tcPr/>
                </a:tc>
                <a:tc>
                  <a:txBody>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健康診断が行われてから原則</a:t>
                      </a:r>
                      <a:r>
                        <a:rPr kumimoji="1" lang="en-US" altLang="ja-JP"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3</a:t>
                      </a:r>
                      <a:r>
                        <a:rPr kumimoji="1" lang="ja-JP" altLang="en-US" sz="1200" b="1" i="0" u="none" strike="noStrike" kern="1200" cap="none" spc="0" normalizeH="0" baseline="0" noProof="0" dirty="0">
                          <a:ln>
                            <a:noFill/>
                          </a:ln>
                          <a:solidFill>
                            <a:srgbClr val="7030A0"/>
                          </a:solidFill>
                          <a:effectLst/>
                          <a:uLnTx/>
                          <a:uFillTx/>
                          <a:latin typeface="游ゴシック" panose="020F0502020204030204"/>
                          <a:ea typeface="游ゴシック" panose="020B0400000000000000" pitchFamily="50" charset="-128"/>
                          <a:cs typeface="+mn-cs"/>
                        </a:rPr>
                        <a:t>か月以内。</a:t>
                      </a:r>
                    </a:p>
                  </a:txBody>
                  <a:tcPr/>
                </a:tc>
                <a:extLst>
                  <a:ext uri="{0D108BD9-81ED-4DB2-BD59-A6C34878D82A}">
                    <a16:rowId xmlns:a16="http://schemas.microsoft.com/office/drawing/2014/main" val="1833577571"/>
                  </a:ext>
                </a:extLst>
              </a:tr>
            </a:tbl>
          </a:graphicData>
        </a:graphic>
      </p:graphicFrame>
      <p:grpSp>
        <p:nvGrpSpPr>
          <p:cNvPr id="2" name="グループ化 1">
            <a:extLst>
              <a:ext uri="{FF2B5EF4-FFF2-40B4-BE49-F238E27FC236}">
                <a16:creationId xmlns:a16="http://schemas.microsoft.com/office/drawing/2014/main" id="{8449BA46-0940-0840-5AC9-50548A350F3E}"/>
              </a:ext>
            </a:extLst>
          </p:cNvPr>
          <p:cNvGrpSpPr/>
          <p:nvPr/>
        </p:nvGrpSpPr>
        <p:grpSpPr>
          <a:xfrm>
            <a:off x="7656184" y="4761014"/>
            <a:ext cx="2128556" cy="1947128"/>
            <a:chOff x="7656184" y="4761014"/>
            <a:chExt cx="2128556" cy="1947128"/>
          </a:xfrm>
        </p:grpSpPr>
        <p:pic>
          <p:nvPicPr>
            <p:cNvPr id="5" name="図 4" descr="画面の領域"/>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60981" y="4761014"/>
              <a:ext cx="865562" cy="780624"/>
            </a:xfrm>
            <a:prstGeom prst="rect">
              <a:avLst/>
            </a:prstGeom>
          </p:spPr>
        </p:pic>
        <p:sp>
          <p:nvSpPr>
            <p:cNvPr id="13" name="テキスト ボックス 12"/>
            <p:cNvSpPr txBox="1"/>
            <p:nvPr/>
          </p:nvSpPr>
          <p:spPr>
            <a:xfrm>
              <a:off x="7656184" y="5563084"/>
              <a:ext cx="1114948" cy="338554"/>
            </a:xfrm>
            <a:prstGeom prst="rect">
              <a:avLst/>
            </a:prstGeom>
            <a:solidFill>
              <a:srgbClr val="FFFF00"/>
            </a:solidFill>
          </p:spPr>
          <p:txBody>
            <a:bodyPr wrap="square" rtlCol="0">
              <a:spAutoFit/>
            </a:bodyPr>
            <a:lstStyle/>
            <a:p>
              <a:r>
                <a:rPr lang="ja-JP" altLang="en-US" sz="1600" b="1" dirty="0">
                  <a:solidFill>
                    <a:srgbClr val="0070C0"/>
                  </a:solidFill>
                </a:rPr>
                <a:t>健康診断</a:t>
              </a:r>
              <a:endParaRPr kumimoji="1" lang="ja-JP" altLang="en-US" sz="1600" b="1" dirty="0">
                <a:solidFill>
                  <a:srgbClr val="0070C0"/>
                </a:solidFill>
              </a:endParaRPr>
            </a:p>
          </p:txBody>
        </p:sp>
        <p:sp>
          <p:nvSpPr>
            <p:cNvPr id="21" name="下矢印 20"/>
            <p:cNvSpPr/>
            <p:nvPr/>
          </p:nvSpPr>
          <p:spPr>
            <a:xfrm rot="17836865">
              <a:off x="8629007" y="5130179"/>
              <a:ext cx="504056" cy="45248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descr="画面の領域"/>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87870" y="5601613"/>
              <a:ext cx="896870" cy="820383"/>
            </a:xfrm>
            <a:prstGeom prst="rect">
              <a:avLst/>
            </a:prstGeom>
          </p:spPr>
        </p:pic>
        <p:sp>
          <p:nvSpPr>
            <p:cNvPr id="22" name="テキスト ボックス 21"/>
            <p:cNvSpPr txBox="1"/>
            <p:nvPr/>
          </p:nvSpPr>
          <p:spPr>
            <a:xfrm>
              <a:off x="7913737" y="6369588"/>
              <a:ext cx="1512168" cy="338554"/>
            </a:xfrm>
            <a:prstGeom prst="rect">
              <a:avLst/>
            </a:prstGeom>
            <a:solidFill>
              <a:srgbClr val="FFFF00"/>
            </a:solidFill>
          </p:spPr>
          <p:txBody>
            <a:bodyPr wrap="square" rtlCol="0">
              <a:spAutoFit/>
            </a:bodyPr>
            <a:lstStyle/>
            <a:p>
              <a:r>
                <a:rPr lang="ja-JP" altLang="en-US" sz="1600" b="1" dirty="0">
                  <a:solidFill>
                    <a:srgbClr val="0070C0"/>
                  </a:solidFill>
                </a:rPr>
                <a:t>産業医の意見</a:t>
              </a:r>
              <a:endParaRPr lang="en-US" altLang="ja-JP" sz="1600" b="1" dirty="0">
                <a:solidFill>
                  <a:srgbClr val="0070C0"/>
                </a:solidFill>
              </a:endParaRPr>
            </a:p>
          </p:txBody>
        </p:sp>
      </p:grpSp>
      <p:sp>
        <p:nvSpPr>
          <p:cNvPr id="23"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24" name="テキスト プレースホルダー 11"/>
          <p:cNvSpPr txBox="1">
            <a:spLocks noGrp="1"/>
          </p:cNvSpPr>
          <p:nvPr>
            <p:ph type="body" sz="quarter" idx="4294967295"/>
          </p:nvPr>
        </p:nvSpPr>
        <p:spPr>
          <a:xfrm>
            <a:off x="-43782" y="447133"/>
            <a:ext cx="9892394" cy="341632"/>
          </a:xfrm>
          <a:prstGeom prst="rect">
            <a:avLst/>
          </a:prstGeom>
          <a:solidFill>
            <a:schemeClr val="accent6">
              <a:lumMod val="20000"/>
              <a:lumOff val="80000"/>
            </a:schemeClr>
          </a:solidFill>
        </p:spPr>
        <p:txBody>
          <a:bodyPr wrap="square" rtlCol="0">
            <a:spAutoFit/>
          </a:bodyPr>
          <a:lstStyle/>
          <a:p>
            <a:pPr marL="0" indent="0">
              <a:buNone/>
            </a:pPr>
            <a:r>
              <a:rPr lang="ja-JP" altLang="en-US" sz="1800" b="1" dirty="0"/>
              <a:t>（</a:t>
            </a:r>
            <a:r>
              <a:rPr lang="en-US" altLang="ja-JP" sz="1800" b="1" dirty="0"/>
              <a:t>9</a:t>
            </a:r>
            <a:r>
              <a:rPr lang="ja-JP" altLang="en-US" sz="1800" b="1" dirty="0"/>
              <a:t>）安全衛生の確保について　</a:t>
            </a:r>
            <a:r>
              <a:rPr lang="en-US" altLang="ja-JP" sz="1800" b="1" dirty="0"/>
              <a:t>Point</a:t>
            </a:r>
            <a:r>
              <a:rPr lang="ja-JP" altLang="en-US" sz="1800" b="1" dirty="0"/>
              <a:t>２安全衛生教育、健康診断を確実な実施　</a:t>
            </a:r>
            <a:endParaRPr kumimoji="1" lang="en-US" altLang="ja-JP" sz="1800" b="1" dirty="0"/>
          </a:p>
        </p:txBody>
      </p:sp>
    </p:spTree>
    <p:extLst>
      <p:ext uri="{BB962C8B-B14F-4D97-AF65-F5344CB8AC3E}">
        <p14:creationId xmlns:p14="http://schemas.microsoft.com/office/powerpoint/2010/main" val="14511095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23</a:t>
            </a:fld>
            <a:endParaRPr kumimoji="1" lang="ja-JP" altLang="en-US"/>
          </a:p>
        </p:txBody>
      </p:sp>
      <p:sp>
        <p:nvSpPr>
          <p:cNvPr id="3" name="テキスト プレースホルダー 2"/>
          <p:cNvSpPr>
            <a:spLocks noGrp="1"/>
          </p:cNvSpPr>
          <p:nvPr>
            <p:ph type="body" sz="quarter" idx="13"/>
          </p:nvPr>
        </p:nvSpPr>
        <p:spPr>
          <a:xfrm>
            <a:off x="35590" y="1216491"/>
            <a:ext cx="9756536" cy="4885165"/>
          </a:xfrm>
          <a:solidFill>
            <a:schemeClr val="accent1">
              <a:lumMod val="20000"/>
              <a:lumOff val="80000"/>
            </a:schemeClr>
          </a:solidFill>
        </p:spPr>
        <p:txBody>
          <a:bodyPr/>
          <a:lstStyle/>
          <a:p>
            <a:pPr>
              <a:lnSpc>
                <a:spcPct val="100000"/>
              </a:lnSpc>
            </a:pPr>
            <a:r>
              <a:rPr kumimoji="1" lang="ja-JP" altLang="en-US" sz="1200" b="1" dirty="0">
                <a:latin typeface="ＭＳ 明朝" panose="02020609040205080304" pitchFamily="17" charset="-128"/>
                <a:ea typeface="ＭＳ 明朝" panose="02020609040205080304" pitchFamily="17" charset="-128"/>
              </a:rPr>
              <a:t>従業員の精神的</a:t>
            </a:r>
            <a:r>
              <a:rPr lang="ja-JP" altLang="en-US" sz="1200" b="1" dirty="0">
                <a:latin typeface="ＭＳ 明朝" panose="02020609040205080304" pitchFamily="17" charset="-128"/>
                <a:ea typeface="ＭＳ 明朝" panose="02020609040205080304" pitchFamily="17" charset="-128"/>
              </a:rPr>
              <a:t>負担の軽減等のためストレスチェックを行いその結果に基づき、健康確保のための措置を必要に応じて行うよう求められています</a:t>
            </a:r>
            <a:r>
              <a:rPr kumimoji="1" lang="ja-JP" altLang="en-US" sz="1200" b="1" dirty="0">
                <a:latin typeface="ＭＳ 明朝" panose="02020609040205080304" pitchFamily="17" charset="-128"/>
                <a:ea typeface="ＭＳ 明朝" panose="02020609040205080304" pitchFamily="17" charset="-128"/>
              </a:rPr>
              <a:t>。</a:t>
            </a:r>
            <a:endParaRPr kumimoji="1" lang="en-US" altLang="ja-JP" sz="1200" b="1" dirty="0">
              <a:latin typeface="ＭＳ 明朝" panose="02020609040205080304" pitchFamily="17" charset="-128"/>
              <a:ea typeface="ＭＳ 明朝" panose="02020609040205080304" pitchFamily="17" charset="-128"/>
            </a:endParaRPr>
          </a:p>
          <a:p>
            <a:pPr>
              <a:lnSpc>
                <a:spcPct val="100000"/>
              </a:lnSpc>
            </a:pPr>
            <a:r>
              <a:rPr lang="ja-JP" altLang="en-US" sz="1200" b="1" dirty="0">
                <a:latin typeface="ＭＳ 明朝" panose="02020609040205080304" pitchFamily="17" charset="-128"/>
                <a:ea typeface="ＭＳ 明朝" panose="02020609040205080304" pitchFamily="17" charset="-128"/>
              </a:rPr>
              <a:t>ストレスチェックについて解説します。ストレスチェックは平成</a:t>
            </a:r>
            <a:r>
              <a:rPr lang="en-US" altLang="ja-JP" sz="1200" b="1" dirty="0">
                <a:latin typeface="ＭＳ 明朝" panose="02020609040205080304" pitchFamily="17" charset="-128"/>
                <a:ea typeface="ＭＳ 明朝" panose="02020609040205080304" pitchFamily="17" charset="-128"/>
              </a:rPr>
              <a:t>27</a:t>
            </a:r>
            <a:r>
              <a:rPr lang="ja-JP" altLang="en-US" sz="1200" b="1" dirty="0">
                <a:latin typeface="ＭＳ 明朝" panose="02020609040205080304" pitchFamily="17" charset="-128"/>
                <a:ea typeface="ＭＳ 明朝" panose="02020609040205080304" pitchFamily="17" charset="-128"/>
              </a:rPr>
              <a:t>年</a:t>
            </a:r>
            <a:r>
              <a:rPr lang="en-US" altLang="ja-JP" sz="1200" b="1" dirty="0">
                <a:latin typeface="ＭＳ 明朝" panose="02020609040205080304" pitchFamily="17" charset="-128"/>
                <a:ea typeface="ＭＳ 明朝" panose="02020609040205080304" pitchFamily="17" charset="-128"/>
              </a:rPr>
              <a:t>12</a:t>
            </a:r>
            <a:r>
              <a:rPr lang="ja-JP" altLang="en-US" sz="1200" b="1" dirty="0">
                <a:latin typeface="ＭＳ 明朝" panose="02020609040205080304" pitchFamily="17" charset="-128"/>
                <a:ea typeface="ＭＳ 明朝" panose="02020609040205080304" pitchFamily="17" charset="-128"/>
              </a:rPr>
              <a:t>月に施行された制度です。</a:t>
            </a:r>
            <a:r>
              <a:rPr lang="ja-JP" altLang="en-US" sz="1200" b="1" dirty="0">
                <a:solidFill>
                  <a:srgbClr val="FF0000"/>
                </a:solidFill>
                <a:latin typeface="ＭＳ 明朝" panose="02020609040205080304" pitchFamily="17" charset="-128"/>
                <a:ea typeface="ＭＳ 明朝" panose="02020609040205080304" pitchFamily="17" charset="-128"/>
              </a:rPr>
              <a:t>従業員が</a:t>
            </a:r>
            <a:r>
              <a:rPr lang="en-US" altLang="ja-JP" sz="1200" b="1" dirty="0">
                <a:solidFill>
                  <a:srgbClr val="FF0000"/>
                </a:solidFill>
                <a:latin typeface="ＭＳ 明朝" panose="02020609040205080304" pitchFamily="17" charset="-128"/>
                <a:ea typeface="ＭＳ 明朝" panose="02020609040205080304" pitchFamily="17" charset="-128"/>
              </a:rPr>
              <a:t>50</a:t>
            </a:r>
            <a:r>
              <a:rPr lang="ja-JP" altLang="en-US" sz="1200" b="1" dirty="0">
                <a:solidFill>
                  <a:srgbClr val="FF0000"/>
                </a:solidFill>
                <a:latin typeface="ＭＳ 明朝" panose="02020609040205080304" pitchFamily="17" charset="-128"/>
                <a:ea typeface="ＭＳ 明朝" panose="02020609040205080304" pitchFamily="17" charset="-128"/>
              </a:rPr>
              <a:t>人以上いる事業場で義務化されています。このチェックは年</a:t>
            </a:r>
            <a:r>
              <a:rPr lang="en-US" altLang="ja-JP" sz="1200" b="1" dirty="0">
                <a:solidFill>
                  <a:srgbClr val="FF0000"/>
                </a:solidFill>
                <a:latin typeface="ＭＳ 明朝" panose="02020609040205080304" pitchFamily="17" charset="-128"/>
                <a:ea typeface="ＭＳ 明朝" panose="02020609040205080304" pitchFamily="17" charset="-128"/>
              </a:rPr>
              <a:t>1</a:t>
            </a:r>
            <a:r>
              <a:rPr lang="ja-JP" altLang="en-US" sz="1200" b="1" dirty="0">
                <a:solidFill>
                  <a:srgbClr val="FF0000"/>
                </a:solidFill>
                <a:latin typeface="ＭＳ 明朝" panose="02020609040205080304" pitchFamily="17" charset="-128"/>
                <a:ea typeface="ＭＳ 明朝" panose="02020609040205080304" pitchFamily="17" charset="-128"/>
              </a:rPr>
              <a:t>回行う必要</a:t>
            </a:r>
            <a:r>
              <a:rPr lang="ja-JP" altLang="en-US" sz="1200" b="1" dirty="0">
                <a:latin typeface="ＭＳ 明朝" panose="02020609040205080304" pitchFamily="17" charset="-128"/>
                <a:ea typeface="ＭＳ 明朝" panose="02020609040205080304" pitchFamily="17" charset="-128"/>
              </a:rPr>
              <a:t>があります。そしてストレスチェックの実施自体に罰則はありませんが、労働基準監督署に報告をしなかった場合「</a:t>
            </a:r>
            <a:r>
              <a:rPr lang="en-US" altLang="ja-JP" sz="1200" b="1" dirty="0">
                <a:latin typeface="ＭＳ 明朝" panose="02020609040205080304" pitchFamily="17" charset="-128"/>
                <a:ea typeface="ＭＳ 明朝" panose="02020609040205080304" pitchFamily="17" charset="-128"/>
              </a:rPr>
              <a:t>50</a:t>
            </a:r>
            <a:r>
              <a:rPr lang="ja-JP" altLang="en-US" sz="1200" b="1" dirty="0">
                <a:latin typeface="ＭＳ 明朝" panose="02020609040205080304" pitchFamily="17" charset="-128"/>
                <a:ea typeface="ＭＳ 明朝" panose="02020609040205080304" pitchFamily="17" charset="-128"/>
              </a:rPr>
              <a:t>万円以下の罰金」という罰則があります。</a:t>
            </a:r>
          </a:p>
          <a:p>
            <a:pPr>
              <a:lnSpc>
                <a:spcPct val="100000"/>
              </a:lnSpc>
            </a:pPr>
            <a:r>
              <a:rPr lang="ja-JP" altLang="en-US" sz="1200" b="1" dirty="0">
                <a:latin typeface="ＭＳ 明朝" panose="02020609040205080304" pitchFamily="17" charset="-128"/>
                <a:ea typeface="ＭＳ 明朝" panose="02020609040205080304" pitchFamily="17" charset="-128"/>
              </a:rPr>
              <a:t>基本的には</a:t>
            </a:r>
            <a:r>
              <a:rPr lang="ja-JP" altLang="en-US" sz="1200" b="1" dirty="0">
                <a:solidFill>
                  <a:srgbClr val="FF0000"/>
                </a:solidFill>
                <a:latin typeface="ＭＳ 明朝" panose="02020609040205080304" pitchFamily="17" charset="-128"/>
                <a:ea typeface="ＭＳ 明朝" panose="02020609040205080304" pitchFamily="17" charset="-128"/>
              </a:rPr>
              <a:t>厚生労働省が提供する「職業性　ストレス簡易調査票（</a:t>
            </a:r>
            <a:r>
              <a:rPr lang="en-US" altLang="ja-JP" sz="1200" b="1" dirty="0">
                <a:solidFill>
                  <a:srgbClr val="FF0000"/>
                </a:solidFill>
                <a:latin typeface="ＭＳ 明朝" panose="02020609040205080304" pitchFamily="17" charset="-128"/>
                <a:ea typeface="ＭＳ 明朝" panose="02020609040205080304" pitchFamily="17" charset="-128"/>
              </a:rPr>
              <a:t>57</a:t>
            </a:r>
            <a:r>
              <a:rPr lang="ja-JP" altLang="en-US" sz="1200" b="1" dirty="0">
                <a:solidFill>
                  <a:srgbClr val="FF0000"/>
                </a:solidFill>
                <a:latin typeface="ＭＳ 明朝" panose="02020609040205080304" pitchFamily="17" charset="-128"/>
                <a:ea typeface="ＭＳ 明朝" panose="02020609040205080304" pitchFamily="17" charset="-128"/>
              </a:rPr>
              <a:t>項目）」という調査票に則って行う</a:t>
            </a:r>
            <a:r>
              <a:rPr lang="ja-JP" altLang="en-US" sz="1200" b="1" dirty="0">
                <a:latin typeface="ＭＳ 明朝" panose="02020609040205080304" pitchFamily="17" charset="-128"/>
                <a:ea typeface="ＭＳ 明朝" panose="02020609040205080304" pitchFamily="17" charset="-128"/>
              </a:rPr>
              <a:t>といいでしょう。この調査票の中には以下の内容が含まれています。</a:t>
            </a:r>
          </a:p>
          <a:p>
            <a:pPr>
              <a:lnSpc>
                <a:spcPct val="100000"/>
              </a:lnSpc>
            </a:pPr>
            <a:r>
              <a:rPr lang="ja-JP" altLang="en-US" sz="1200" b="1" dirty="0">
                <a:solidFill>
                  <a:srgbClr val="7030A0"/>
                </a:solidFill>
                <a:latin typeface="ＭＳ 明朝" panose="02020609040205080304" pitchFamily="17" charset="-128"/>
                <a:ea typeface="ＭＳ 明朝" panose="02020609040205080304" pitchFamily="17" charset="-128"/>
              </a:rPr>
              <a:t>ストレス簡易調査票の主な項目</a:t>
            </a:r>
          </a:p>
          <a:p>
            <a:pPr marL="0" indent="0">
              <a:lnSpc>
                <a:spcPct val="100000"/>
              </a:lnSpc>
              <a:buNone/>
            </a:pPr>
            <a:r>
              <a:rPr lang="ja-JP" altLang="en-US" sz="1200" b="1" dirty="0">
                <a:solidFill>
                  <a:srgbClr val="7030A0"/>
                </a:solidFill>
                <a:latin typeface="ＭＳ 明朝" panose="02020609040205080304" pitchFamily="17" charset="-128"/>
                <a:ea typeface="ＭＳ 明朝" panose="02020609040205080304" pitchFamily="17" charset="-128"/>
              </a:rPr>
              <a:t>　●職場における当該労働者の心理的な負担の原因に関する項目</a:t>
            </a:r>
          </a:p>
          <a:p>
            <a:pPr marL="0" indent="0">
              <a:lnSpc>
                <a:spcPct val="100000"/>
              </a:lnSpc>
              <a:buNone/>
            </a:pPr>
            <a:r>
              <a:rPr lang="ja-JP" altLang="en-US" sz="1200" b="1" dirty="0">
                <a:solidFill>
                  <a:srgbClr val="7030A0"/>
                </a:solidFill>
                <a:latin typeface="ＭＳ 明朝" panose="02020609040205080304" pitchFamily="17" charset="-128"/>
                <a:ea typeface="ＭＳ 明朝" panose="02020609040205080304" pitchFamily="17" charset="-128"/>
              </a:rPr>
              <a:t>　●当該労働者の心理的な負担による心身の自覚症状に関する項目</a:t>
            </a:r>
          </a:p>
          <a:p>
            <a:pPr marL="0" indent="0">
              <a:lnSpc>
                <a:spcPct val="100000"/>
              </a:lnSpc>
              <a:buNone/>
            </a:pPr>
            <a:r>
              <a:rPr lang="ja-JP" altLang="en-US" sz="1200" b="1" dirty="0">
                <a:solidFill>
                  <a:srgbClr val="7030A0"/>
                </a:solidFill>
                <a:latin typeface="ＭＳ 明朝" panose="02020609040205080304" pitchFamily="17" charset="-128"/>
                <a:ea typeface="ＭＳ 明朝" panose="02020609040205080304" pitchFamily="17" charset="-128"/>
              </a:rPr>
              <a:t>　●職場における他の労働者による当該労働者への支援に関する項目</a:t>
            </a:r>
          </a:p>
          <a:p>
            <a:pPr>
              <a:lnSpc>
                <a:spcPct val="100000"/>
              </a:lnSpc>
            </a:pPr>
            <a:r>
              <a:rPr lang="ja-JP" altLang="en-US" sz="1200" b="1" dirty="0">
                <a:latin typeface="ＭＳ 明朝" panose="02020609040205080304" pitchFamily="17" charset="-128"/>
                <a:ea typeface="ＭＳ 明朝" panose="02020609040205080304" pitchFamily="17" charset="-128"/>
              </a:rPr>
              <a:t>一方でこれらの項目が入っていれば、会社独自で質問をアレンジすることも可能です。そして、このストレスチェックで「高ストレス者」と判断された方に対しては、申出をしてもらい、産業医との面談を計画し、その結果を受けて深夜勤務を禁止する、業務量を見直し軽減する等の措置をとります。次ページに</a:t>
            </a:r>
            <a:r>
              <a:rPr lang="en-US" altLang="ja-JP" sz="1200" b="1" dirty="0">
                <a:latin typeface="ＭＳ 明朝" panose="02020609040205080304" pitchFamily="17" charset="-128"/>
                <a:ea typeface="ＭＳ 明朝" panose="02020609040205080304" pitchFamily="17" charset="-128"/>
              </a:rPr>
              <a:t>50</a:t>
            </a:r>
            <a:r>
              <a:rPr lang="ja-JP" altLang="en-US" sz="1200" b="1" dirty="0">
                <a:latin typeface="ＭＳ 明朝" panose="02020609040205080304" pitchFamily="17" charset="-128"/>
                <a:ea typeface="ＭＳ 明朝" panose="02020609040205080304" pitchFamily="17" charset="-128"/>
              </a:rPr>
              <a:t>人以上の従業員のいる会社のストレスチェックの流れを図表にしていますので参照にしてください。</a:t>
            </a:r>
            <a:endParaRPr lang="en-US" altLang="ja-JP" sz="1200" b="1" dirty="0">
              <a:latin typeface="ＭＳ 明朝" panose="02020609040205080304" pitchFamily="17" charset="-128"/>
              <a:ea typeface="ＭＳ 明朝" panose="02020609040205080304" pitchFamily="17" charset="-128"/>
            </a:endParaRPr>
          </a:p>
          <a:p>
            <a:pPr marL="0" indent="0">
              <a:lnSpc>
                <a:spcPct val="100000"/>
              </a:lnSpc>
              <a:buNone/>
            </a:pPr>
            <a:endParaRPr lang="en-US" altLang="ja-JP" sz="1200" b="1" dirty="0">
              <a:latin typeface="ＭＳ 明朝" panose="02020609040205080304" pitchFamily="17" charset="-128"/>
              <a:ea typeface="ＭＳ 明朝" panose="02020609040205080304" pitchFamily="17" charset="-128"/>
            </a:endParaRPr>
          </a:p>
          <a:p>
            <a:pPr>
              <a:lnSpc>
                <a:spcPct val="100000"/>
              </a:lnSpc>
            </a:pPr>
            <a:endParaRPr lang="en-US" altLang="ja-JP" sz="1200" b="1" dirty="0">
              <a:latin typeface="ＭＳ 明朝" panose="02020609040205080304" pitchFamily="17" charset="-128"/>
              <a:ea typeface="ＭＳ 明朝" panose="02020609040205080304" pitchFamily="17" charset="-128"/>
            </a:endParaRPr>
          </a:p>
          <a:p>
            <a:pPr>
              <a:lnSpc>
                <a:spcPct val="100000"/>
              </a:lnSpc>
            </a:pPr>
            <a:endParaRPr lang="ja-JP" altLang="en-US" sz="1200" b="1" dirty="0">
              <a:latin typeface="ＭＳ 明朝" panose="02020609040205080304" pitchFamily="17" charset="-128"/>
              <a:ea typeface="ＭＳ 明朝" panose="02020609040205080304" pitchFamily="17" charset="-128"/>
            </a:endParaRPr>
          </a:p>
          <a:p>
            <a:pPr>
              <a:lnSpc>
                <a:spcPct val="100000"/>
              </a:lnSpc>
            </a:pPr>
            <a:endParaRPr lang="ja-JP" altLang="en-US" sz="1200" b="1" dirty="0">
              <a:latin typeface="ＭＳ 明朝" panose="02020609040205080304" pitchFamily="17" charset="-128"/>
              <a:ea typeface="ＭＳ 明朝" panose="02020609040205080304" pitchFamily="17" charset="-128"/>
            </a:endParaRPr>
          </a:p>
          <a:p>
            <a:pPr marL="0" indent="0">
              <a:lnSpc>
                <a:spcPct val="100000"/>
              </a:lnSpc>
              <a:buNone/>
            </a:pPr>
            <a:endParaRPr kumimoji="1" lang="en-US" altLang="ja-JP" sz="1200" b="1" dirty="0">
              <a:latin typeface="ＭＳ 明朝" panose="02020609040205080304" pitchFamily="17" charset="-128"/>
              <a:ea typeface="ＭＳ 明朝" panose="02020609040205080304" pitchFamily="17" charset="-128"/>
            </a:endParaRPr>
          </a:p>
        </p:txBody>
      </p:sp>
      <p:sp>
        <p:nvSpPr>
          <p:cNvPr id="20" name="角丸四角形 19"/>
          <p:cNvSpPr/>
          <p:nvPr/>
        </p:nvSpPr>
        <p:spPr>
          <a:xfrm>
            <a:off x="-11010" y="918530"/>
            <a:ext cx="4953000"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bg1"/>
                </a:solidFill>
                <a:latin typeface="ＭＳ 明朝" panose="02020609040205080304" pitchFamily="17" charset="-128"/>
                <a:ea typeface="ＭＳ 明朝" panose="02020609040205080304" pitchFamily="17" charset="-128"/>
              </a:rPr>
              <a:t>ストレスチェックとその結果等を受けた措置</a:t>
            </a:r>
            <a:endParaRPr kumimoji="1" lang="ja-JP" altLang="en-US" sz="1400" dirty="0">
              <a:solidFill>
                <a:schemeClr val="bg1"/>
              </a:solidFill>
            </a:endParaRPr>
          </a:p>
        </p:txBody>
      </p:sp>
      <p:pic>
        <p:nvPicPr>
          <p:cNvPr id="5" name="図 4"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472" y="4869160"/>
            <a:ext cx="925182" cy="938399"/>
          </a:xfrm>
          <a:prstGeom prst="rect">
            <a:avLst/>
          </a:prstGeom>
        </p:spPr>
      </p:pic>
      <p:pic>
        <p:nvPicPr>
          <p:cNvPr id="7" name="図 6"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0592" y="4869160"/>
            <a:ext cx="1513957" cy="1656359"/>
          </a:xfrm>
          <a:prstGeom prst="rect">
            <a:avLst/>
          </a:prstGeom>
        </p:spPr>
      </p:pic>
      <p:sp>
        <p:nvSpPr>
          <p:cNvPr id="6" name="四角形吹き出し 5"/>
          <p:cNvSpPr/>
          <p:nvPr/>
        </p:nvSpPr>
        <p:spPr>
          <a:xfrm>
            <a:off x="200472" y="4869160"/>
            <a:ext cx="936104" cy="936104"/>
          </a:xfrm>
          <a:prstGeom prst="wedgeRectCallout">
            <a:avLst>
              <a:gd name="adj1" fmla="val 119319"/>
              <a:gd name="adj2" fmla="val 8685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848544" y="6436648"/>
            <a:ext cx="1912400" cy="276999"/>
          </a:xfrm>
          <a:prstGeom prst="rect">
            <a:avLst/>
          </a:prstGeom>
          <a:solidFill>
            <a:schemeClr val="bg2"/>
          </a:solid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sz="1200" b="1" dirty="0">
                <a:ln/>
                <a:solidFill>
                  <a:srgbClr val="7030A0"/>
                </a:solidFill>
              </a:rPr>
              <a:t>ストレスチェック実施</a:t>
            </a:r>
            <a:endParaRPr lang="ja-JP" altLang="en-US" sz="1200" b="1" cap="none" spc="0" dirty="0">
              <a:ln/>
              <a:solidFill>
                <a:srgbClr val="7030A0"/>
              </a:solidFill>
              <a:effectLst/>
            </a:endParaRPr>
          </a:p>
        </p:txBody>
      </p:sp>
      <p:sp>
        <p:nvSpPr>
          <p:cNvPr id="8" name="下矢印 7"/>
          <p:cNvSpPr/>
          <p:nvPr/>
        </p:nvSpPr>
        <p:spPr>
          <a:xfrm rot="16015410">
            <a:off x="2245559" y="5353162"/>
            <a:ext cx="872862" cy="4554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5596" y="4920172"/>
            <a:ext cx="1419090" cy="1321446"/>
          </a:xfrm>
          <a:prstGeom prst="rect">
            <a:avLst/>
          </a:prstGeom>
        </p:spPr>
      </p:pic>
      <p:sp>
        <p:nvSpPr>
          <p:cNvPr id="24" name="正方形/長方形 23"/>
          <p:cNvSpPr/>
          <p:nvPr/>
        </p:nvSpPr>
        <p:spPr>
          <a:xfrm>
            <a:off x="2987194" y="6298146"/>
            <a:ext cx="1912400" cy="461665"/>
          </a:xfrm>
          <a:prstGeom prst="rect">
            <a:avLst/>
          </a:prstGeom>
          <a:solidFill>
            <a:schemeClr val="bg2"/>
          </a:solid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sz="1200" b="1" cap="none" spc="0" dirty="0">
                <a:ln/>
                <a:solidFill>
                  <a:srgbClr val="7030A0"/>
                </a:solidFill>
                <a:effectLst/>
              </a:rPr>
              <a:t>高ストレス者と判断とされたものに通知</a:t>
            </a:r>
          </a:p>
        </p:txBody>
      </p:sp>
      <p:sp>
        <p:nvSpPr>
          <p:cNvPr id="29" name="下矢印 28"/>
          <p:cNvSpPr/>
          <p:nvPr/>
        </p:nvSpPr>
        <p:spPr>
          <a:xfrm rot="16015410">
            <a:off x="4728254" y="5353162"/>
            <a:ext cx="872862" cy="4554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5513" y="4866968"/>
            <a:ext cx="1390497" cy="1444759"/>
          </a:xfrm>
          <a:prstGeom prst="rect">
            <a:avLst/>
          </a:prstGeom>
        </p:spPr>
      </p:pic>
      <p:sp>
        <p:nvSpPr>
          <p:cNvPr id="30" name="正方形/長方形 29"/>
          <p:cNvSpPr/>
          <p:nvPr/>
        </p:nvSpPr>
        <p:spPr>
          <a:xfrm>
            <a:off x="5214606" y="6365893"/>
            <a:ext cx="1912400" cy="461665"/>
          </a:xfrm>
          <a:prstGeom prst="rect">
            <a:avLst/>
          </a:prstGeom>
          <a:solidFill>
            <a:schemeClr val="bg2"/>
          </a:solid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sz="1200" b="1" cap="none" spc="0" dirty="0">
                <a:ln/>
                <a:solidFill>
                  <a:srgbClr val="7030A0"/>
                </a:solidFill>
                <a:effectLst/>
              </a:rPr>
              <a:t>高ストレス者の申し出による産業医との面談</a:t>
            </a:r>
          </a:p>
        </p:txBody>
      </p:sp>
      <p:sp>
        <p:nvSpPr>
          <p:cNvPr id="31" name="下矢印 30"/>
          <p:cNvSpPr/>
          <p:nvPr/>
        </p:nvSpPr>
        <p:spPr>
          <a:xfrm rot="16015410">
            <a:off x="6775324" y="5361614"/>
            <a:ext cx="872862" cy="4554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78434" y="4783032"/>
            <a:ext cx="1852336" cy="1515114"/>
          </a:xfrm>
          <a:prstGeom prst="rect">
            <a:avLst/>
          </a:prstGeom>
        </p:spPr>
      </p:pic>
      <p:sp>
        <p:nvSpPr>
          <p:cNvPr id="32" name="正方形/長方形 31"/>
          <p:cNvSpPr/>
          <p:nvPr/>
        </p:nvSpPr>
        <p:spPr>
          <a:xfrm>
            <a:off x="7503418" y="6241618"/>
            <a:ext cx="1912400" cy="461665"/>
          </a:xfrm>
          <a:prstGeom prst="rect">
            <a:avLst/>
          </a:prstGeom>
          <a:solidFill>
            <a:schemeClr val="bg2"/>
          </a:solid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sz="1200" b="1" cap="none" spc="0" dirty="0">
                <a:ln/>
                <a:solidFill>
                  <a:srgbClr val="7030A0"/>
                </a:solidFill>
                <a:effectLst/>
              </a:rPr>
              <a:t>必要に応じ健康確保の措置を実施</a:t>
            </a:r>
          </a:p>
        </p:txBody>
      </p:sp>
      <p:sp>
        <p:nvSpPr>
          <p:cNvPr id="33" name="正方形/長方形 32"/>
          <p:cNvSpPr/>
          <p:nvPr/>
        </p:nvSpPr>
        <p:spPr>
          <a:xfrm rot="20836583">
            <a:off x="7353562" y="4884080"/>
            <a:ext cx="2339103" cy="276999"/>
          </a:xfrm>
          <a:prstGeom prst="rect">
            <a:avLst/>
          </a:prstGeom>
          <a:noFill/>
        </p:spPr>
        <p:txBody>
          <a:bodyPr wrap="none" lIns="91440" tIns="45720" rIns="91440" bIns="45720">
            <a:spAutoFit/>
          </a:bodyPr>
          <a:lstStyle/>
          <a:p>
            <a:pPr algn="ctr"/>
            <a:r>
              <a:rPr lang="ja-JP" altLang="en-US" sz="1200" b="1" cap="none" spc="0" dirty="0">
                <a:ln w="6600">
                  <a:solidFill>
                    <a:schemeClr val="accent2"/>
                  </a:solidFill>
                  <a:prstDash val="solid"/>
                </a:ln>
                <a:solidFill>
                  <a:srgbClr val="7030A0"/>
                </a:solidFill>
              </a:rPr>
              <a:t>作業量の見直し、カウセリング</a:t>
            </a:r>
          </a:p>
        </p:txBody>
      </p:sp>
      <p:sp>
        <p:nvSpPr>
          <p:cNvPr id="23"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25" name="テキスト プレースホルダー 11"/>
          <p:cNvSpPr txBox="1">
            <a:spLocks noGrp="1"/>
          </p:cNvSpPr>
          <p:nvPr>
            <p:ph type="body" sz="quarter" idx="4294967295"/>
          </p:nvPr>
        </p:nvSpPr>
        <p:spPr>
          <a:xfrm>
            <a:off x="-43782" y="447133"/>
            <a:ext cx="7170788" cy="343620"/>
          </a:xfrm>
          <a:prstGeom prst="rect">
            <a:avLst/>
          </a:prstGeom>
          <a:solidFill>
            <a:schemeClr val="accent6">
              <a:lumMod val="20000"/>
              <a:lumOff val="80000"/>
            </a:schemeClr>
          </a:solidFill>
        </p:spPr>
        <p:txBody>
          <a:bodyPr wrap="square" rtlCol="0">
            <a:spAutoFit/>
          </a:bodyPr>
          <a:lstStyle/>
          <a:p>
            <a:pPr marL="0" indent="0">
              <a:buNone/>
            </a:pPr>
            <a:r>
              <a:rPr lang="ja-JP" altLang="en-US" sz="1800" b="1" dirty="0"/>
              <a:t>（</a:t>
            </a:r>
            <a:r>
              <a:rPr lang="en-US" altLang="ja-JP" sz="1800" b="1" dirty="0"/>
              <a:t>9</a:t>
            </a:r>
            <a:r>
              <a:rPr lang="ja-JP" altLang="en-US" sz="1800" b="1" dirty="0"/>
              <a:t>）安全衛生の確保について　</a:t>
            </a:r>
            <a:r>
              <a:rPr lang="en-US" altLang="ja-JP" sz="1800" b="1" dirty="0"/>
              <a:t>Point</a:t>
            </a:r>
            <a:r>
              <a:rPr lang="ja-JP" altLang="en-US" sz="1800" b="1" dirty="0"/>
              <a:t>３　ストレスチェックの実施</a:t>
            </a:r>
            <a:endParaRPr lang="en-US" altLang="ja-JP" sz="1800" b="1" dirty="0"/>
          </a:p>
        </p:txBody>
      </p:sp>
      <p:sp>
        <p:nvSpPr>
          <p:cNvPr id="26" name="テキスト プレースホルダー 11"/>
          <p:cNvSpPr txBox="1">
            <a:spLocks noGrp="1"/>
          </p:cNvSpPr>
          <p:nvPr>
            <p:ph type="body" sz="quarter" idx="4294967295"/>
          </p:nvPr>
        </p:nvSpPr>
        <p:spPr>
          <a:xfrm>
            <a:off x="4386162" y="763125"/>
            <a:ext cx="5492454" cy="286232"/>
          </a:xfrm>
          <a:prstGeom prst="rect">
            <a:avLst/>
          </a:prstGeom>
          <a:solidFill>
            <a:schemeClr val="accent6">
              <a:lumMod val="20000"/>
              <a:lumOff val="80000"/>
            </a:schemeClr>
          </a:solidFill>
        </p:spPr>
        <p:txBody>
          <a:bodyPr wrap="square" rtlCol="0">
            <a:spAutoFit/>
          </a:bodyPr>
          <a:lstStyle/>
          <a:p>
            <a:pPr marL="0" indent="0">
              <a:buNone/>
            </a:pPr>
            <a:r>
              <a:rPr lang="ja-JP" altLang="en-US" sz="1400" b="1" dirty="0"/>
              <a:t>➡労働安全衛生法第</a:t>
            </a:r>
            <a:r>
              <a:rPr lang="en-US" altLang="ja-JP" sz="1400" b="1" dirty="0"/>
              <a:t>66</a:t>
            </a:r>
            <a:r>
              <a:rPr lang="ja-JP" altLang="en-US" sz="1400" b="1" dirty="0"/>
              <a:t>条の</a:t>
            </a:r>
            <a:r>
              <a:rPr lang="en-US" altLang="ja-JP" sz="1400" b="1" dirty="0"/>
              <a:t>10</a:t>
            </a:r>
            <a:r>
              <a:rPr lang="ja-JP" altLang="en-US" sz="1400" b="1" dirty="0" err="1"/>
              <a:t>、</a:t>
            </a:r>
            <a:r>
              <a:rPr lang="ja-JP" altLang="en-US" sz="1400" b="1" dirty="0"/>
              <a:t>労働安全衛生規則第</a:t>
            </a:r>
            <a:r>
              <a:rPr lang="en-US" altLang="ja-JP" sz="1400" b="1" dirty="0"/>
              <a:t>52</a:t>
            </a:r>
            <a:r>
              <a:rPr lang="ja-JP" altLang="en-US" sz="1400" b="1" dirty="0"/>
              <a:t>条の９ほか</a:t>
            </a:r>
            <a:endParaRPr lang="en-US" altLang="ja-JP" sz="1400" b="1" dirty="0"/>
          </a:p>
        </p:txBody>
      </p:sp>
    </p:spTree>
    <p:extLst>
      <p:ext uri="{BB962C8B-B14F-4D97-AF65-F5344CB8AC3E}">
        <p14:creationId xmlns:p14="http://schemas.microsoft.com/office/powerpoint/2010/main" val="4278375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24</a:t>
            </a:fld>
            <a:endParaRPr kumimoji="1" lang="ja-JP" altLang="en-US"/>
          </a:p>
        </p:txBody>
      </p:sp>
      <p:sp>
        <p:nvSpPr>
          <p:cNvPr id="3" name="テキスト プレースホルダー 2"/>
          <p:cNvSpPr>
            <a:spLocks noGrp="1"/>
          </p:cNvSpPr>
          <p:nvPr>
            <p:ph type="body" sz="quarter" idx="13"/>
          </p:nvPr>
        </p:nvSpPr>
        <p:spPr>
          <a:xfrm>
            <a:off x="64585" y="1888778"/>
            <a:ext cx="9770830" cy="3141098"/>
          </a:xfrm>
        </p:spPr>
        <p:txBody>
          <a:bodyPr/>
          <a:lstStyle/>
          <a:p>
            <a:pPr>
              <a:lnSpc>
                <a:spcPct val="100000"/>
              </a:lnSpc>
            </a:pPr>
            <a:r>
              <a:rPr kumimoji="1" lang="ja-JP" altLang="en-US" sz="1200" b="1" dirty="0">
                <a:latin typeface="ＭＳ 明朝" panose="02020609040205080304" pitchFamily="17" charset="-128"/>
                <a:ea typeface="ＭＳ 明朝" panose="02020609040205080304" pitchFamily="17" charset="-128"/>
              </a:rPr>
              <a:t>従業員</a:t>
            </a:r>
            <a:r>
              <a:rPr lang="ja-JP" altLang="en-US" sz="1200" b="1" dirty="0">
                <a:latin typeface="ＭＳ 明朝" panose="02020609040205080304" pitchFamily="17" charset="-128"/>
                <a:ea typeface="ＭＳ 明朝" panose="02020609040205080304" pitchFamily="17" charset="-128"/>
              </a:rPr>
              <a:t>の健康確保及びその管理のために労働安全衛生法において労働基準法の労働時間とは別に、</a:t>
            </a:r>
            <a:r>
              <a:rPr lang="en-US" altLang="ja-JP" sz="1200" b="1" dirty="0">
                <a:latin typeface="ＭＳ 明朝" panose="02020609040205080304" pitchFamily="17" charset="-128"/>
                <a:ea typeface="ＭＳ 明朝" panose="02020609040205080304" pitchFamily="17" charset="-128"/>
              </a:rPr>
              <a:t>1</a:t>
            </a:r>
            <a:r>
              <a:rPr lang="ja-JP" altLang="en-US" sz="1200" b="1" dirty="0">
                <a:latin typeface="ＭＳ 明朝" panose="02020609040205080304" pitchFamily="17" charset="-128"/>
                <a:ea typeface="ＭＳ 明朝" panose="02020609040205080304" pitchFamily="17" charset="-128"/>
              </a:rPr>
              <a:t>週間当たり</a:t>
            </a:r>
            <a:r>
              <a:rPr lang="en-US" altLang="ja-JP" sz="1200" b="1" dirty="0">
                <a:latin typeface="ＭＳ 明朝" panose="02020609040205080304" pitchFamily="17" charset="-128"/>
                <a:ea typeface="ＭＳ 明朝" panose="02020609040205080304" pitchFamily="17" charset="-128"/>
              </a:rPr>
              <a:t>40</a:t>
            </a:r>
            <a:r>
              <a:rPr lang="ja-JP" altLang="en-US" sz="1200" b="1" dirty="0">
                <a:latin typeface="ＭＳ 明朝" panose="02020609040205080304" pitchFamily="17" charset="-128"/>
                <a:ea typeface="ＭＳ 明朝" panose="02020609040205080304" pitchFamily="17" charset="-128"/>
              </a:rPr>
              <a:t>時間を超えた労働時間を算定し、その超えた時間を</a:t>
            </a:r>
            <a:r>
              <a:rPr lang="en-US" altLang="ja-JP" sz="1200" b="1" dirty="0">
                <a:latin typeface="ＭＳ 明朝" panose="02020609040205080304" pitchFamily="17" charset="-128"/>
                <a:ea typeface="ＭＳ 明朝" panose="02020609040205080304" pitchFamily="17" charset="-128"/>
              </a:rPr>
              <a:t>1</a:t>
            </a:r>
            <a:r>
              <a:rPr lang="ja-JP" altLang="en-US" sz="1200" b="1" dirty="0">
                <a:latin typeface="ＭＳ 明朝" panose="02020609040205080304" pitchFamily="17" charset="-128"/>
                <a:ea typeface="ＭＳ 明朝" panose="02020609040205080304" pitchFamily="17" charset="-128"/>
              </a:rPr>
              <a:t>月分集計し健康確保に支障が生じる程の時間になっていないか算定するよう定められています。（この時間を「時間外・休日労働時間」といいます。以下同じ。）　　　　　　　　　　　　　　　　</a:t>
            </a:r>
            <a:endParaRPr lang="en-US" altLang="ja-JP" sz="1200" b="1" dirty="0">
              <a:latin typeface="ＭＳ 明朝" panose="02020609040205080304" pitchFamily="17" charset="-128"/>
              <a:ea typeface="ＭＳ 明朝" panose="02020609040205080304" pitchFamily="17" charset="-128"/>
            </a:endParaRPr>
          </a:p>
          <a:p>
            <a:pPr>
              <a:lnSpc>
                <a:spcPct val="100000"/>
              </a:lnSpc>
            </a:pPr>
            <a:r>
              <a:rPr lang="ja-JP" altLang="en-US" sz="1200" b="1" dirty="0">
                <a:latin typeface="ＭＳ 明朝" panose="02020609040205080304" pitchFamily="17" charset="-128"/>
                <a:ea typeface="ＭＳ 明朝" panose="02020609040205080304" pitchFamily="17" charset="-128"/>
              </a:rPr>
              <a:t>時間外・休日労働時間の算定を行った結果、当該超えた時間が</a:t>
            </a:r>
            <a:r>
              <a:rPr lang="en-US" altLang="ja-JP" sz="1200" b="1" dirty="0">
                <a:latin typeface="ＭＳ 明朝" panose="02020609040205080304" pitchFamily="17" charset="-128"/>
                <a:ea typeface="ＭＳ 明朝" panose="02020609040205080304" pitchFamily="17" charset="-128"/>
              </a:rPr>
              <a:t>1</a:t>
            </a:r>
            <a:r>
              <a:rPr lang="ja-JP" altLang="en-US" sz="1200" b="1" dirty="0">
                <a:latin typeface="ＭＳ 明朝" panose="02020609040205080304" pitchFamily="17" charset="-128"/>
                <a:ea typeface="ＭＳ 明朝" panose="02020609040205080304" pitchFamily="17" charset="-128"/>
              </a:rPr>
              <a:t>月当たり</a:t>
            </a:r>
            <a:r>
              <a:rPr lang="en-US" altLang="ja-JP" sz="1200" b="1" dirty="0">
                <a:latin typeface="ＭＳ 明朝" panose="02020609040205080304" pitchFamily="17" charset="-128"/>
                <a:ea typeface="ＭＳ 明朝" panose="02020609040205080304" pitchFamily="17" charset="-128"/>
              </a:rPr>
              <a:t>80</a:t>
            </a:r>
            <a:r>
              <a:rPr lang="ja-JP" altLang="en-US" sz="1200" b="1" dirty="0">
                <a:latin typeface="ＭＳ 明朝" panose="02020609040205080304" pitchFamily="17" charset="-128"/>
                <a:ea typeface="ＭＳ 明朝" panose="02020609040205080304" pitchFamily="17" charset="-128"/>
              </a:rPr>
              <a:t>時間を超えた従業員本人について、速やかに当該超えた時間に関する情報を通知する</a:t>
            </a:r>
            <a:r>
              <a:rPr kumimoji="1" lang="ja-JP" altLang="en-US" sz="1200" b="1" dirty="0">
                <a:latin typeface="ＭＳ 明朝" panose="02020609040205080304" pitchFamily="17" charset="-128"/>
                <a:ea typeface="ＭＳ 明朝" panose="02020609040205080304" pitchFamily="17" charset="-128"/>
              </a:rPr>
              <a:t>必要があります。</a:t>
            </a:r>
            <a:r>
              <a:rPr lang="ja-JP" altLang="en-US" sz="1200" b="1" dirty="0">
                <a:latin typeface="ＭＳ 明朝" panose="02020609040205080304" pitchFamily="17" charset="-128"/>
                <a:ea typeface="ＭＳ 明朝" panose="02020609040205080304" pitchFamily="17" charset="-128"/>
              </a:rPr>
              <a:t>留意が必要なのは、</a:t>
            </a:r>
            <a:r>
              <a:rPr lang="ja-JP" altLang="en-US" sz="1200" b="1" dirty="0">
                <a:solidFill>
                  <a:srgbClr val="FF0000"/>
                </a:solidFill>
                <a:latin typeface="ＭＳ 明朝" panose="02020609040205080304" pitchFamily="17" charset="-128"/>
                <a:ea typeface="ＭＳ 明朝" panose="02020609040205080304" pitchFamily="17" charset="-128"/>
              </a:rPr>
              <a:t>管理監督者、事業場外みなし労働時間制の適用者等を含めたすべての従業員に適用される</a:t>
            </a:r>
            <a:r>
              <a:rPr lang="ja-JP" altLang="en-US" sz="1200" b="1" dirty="0">
                <a:latin typeface="ＭＳ 明朝" panose="02020609040205080304" pitchFamily="17" charset="-128"/>
                <a:ea typeface="ＭＳ 明朝" panose="02020609040205080304" pitchFamily="17" charset="-128"/>
              </a:rPr>
              <a:t>ことです。</a:t>
            </a:r>
            <a:endParaRPr lang="en-US" altLang="ja-JP" sz="1200" b="1" dirty="0">
              <a:latin typeface="ＭＳ 明朝" panose="02020609040205080304" pitchFamily="17" charset="-128"/>
              <a:ea typeface="ＭＳ 明朝" panose="02020609040205080304" pitchFamily="17" charset="-128"/>
            </a:endParaRPr>
          </a:p>
          <a:p>
            <a:pPr>
              <a:lnSpc>
                <a:spcPct val="100000"/>
              </a:lnSpc>
            </a:pPr>
            <a:r>
              <a:rPr lang="ja-JP" altLang="en-US" sz="1200" b="1" dirty="0">
                <a:latin typeface="ＭＳ 明朝" panose="02020609040205080304" pitchFamily="17" charset="-128"/>
                <a:ea typeface="ＭＳ 明朝" panose="02020609040205080304" pitchFamily="17" charset="-128"/>
              </a:rPr>
              <a:t>　</a:t>
            </a:r>
            <a:r>
              <a:rPr kumimoji="1" lang="ja-JP" altLang="en-US" sz="1200" b="1" dirty="0">
                <a:latin typeface="ＭＳ 明朝" panose="02020609040205080304" pitchFamily="17" charset="-128"/>
                <a:ea typeface="ＭＳ 明朝" panose="02020609040205080304" pitchFamily="17" charset="-128"/>
              </a:rPr>
              <a:t>上記の従業員の時間外・休日労働時間の算定は割増賃金の算定とは相違し、</a:t>
            </a:r>
            <a:r>
              <a:rPr kumimoji="1" lang="en-US" altLang="ja-JP" sz="1200" b="1" dirty="0">
                <a:solidFill>
                  <a:srgbClr val="FF0000"/>
                </a:solidFill>
                <a:latin typeface="ＭＳ 明朝" panose="02020609040205080304" pitchFamily="17" charset="-128"/>
                <a:ea typeface="ＭＳ 明朝" panose="02020609040205080304" pitchFamily="17" charset="-128"/>
              </a:rPr>
              <a:t>1</a:t>
            </a:r>
            <a:r>
              <a:rPr kumimoji="1" lang="ja-JP" altLang="en-US" sz="1200" b="1" dirty="0">
                <a:solidFill>
                  <a:srgbClr val="FF0000"/>
                </a:solidFill>
                <a:latin typeface="ＭＳ 明朝" panose="02020609040205080304" pitchFamily="17" charset="-128"/>
                <a:ea typeface="ＭＳ 明朝" panose="02020609040205080304" pitchFamily="17" charset="-128"/>
              </a:rPr>
              <a:t>週間当たり</a:t>
            </a:r>
            <a:r>
              <a:rPr kumimoji="1" lang="en-US" altLang="ja-JP" sz="1200" b="1" dirty="0">
                <a:solidFill>
                  <a:srgbClr val="FF0000"/>
                </a:solidFill>
                <a:latin typeface="ＭＳ 明朝" panose="02020609040205080304" pitchFamily="17" charset="-128"/>
                <a:ea typeface="ＭＳ 明朝" panose="02020609040205080304" pitchFamily="17" charset="-128"/>
              </a:rPr>
              <a:t>40</a:t>
            </a:r>
            <a:r>
              <a:rPr kumimoji="1" lang="ja-JP" altLang="en-US" sz="1200" b="1" dirty="0">
                <a:solidFill>
                  <a:srgbClr val="FF0000"/>
                </a:solidFill>
                <a:latin typeface="ＭＳ 明朝" panose="02020609040205080304" pitchFamily="17" charset="-128"/>
                <a:ea typeface="ＭＳ 明朝" panose="02020609040205080304" pitchFamily="17" charset="-128"/>
              </a:rPr>
              <a:t>時間を超えた労働時間を時間外・休日労働時間として算定する必要</a:t>
            </a:r>
            <a:r>
              <a:rPr kumimoji="1" lang="ja-JP" altLang="en-US" sz="1200" b="1" dirty="0">
                <a:latin typeface="ＭＳ 明朝" panose="02020609040205080304" pitchFamily="17" charset="-128"/>
                <a:ea typeface="ＭＳ 明朝" panose="02020609040205080304" pitchFamily="17" charset="-128"/>
              </a:rPr>
              <a:t>があることに留意が必要です。また、管理監督者や裁量労働制等の適用者は勤務する時間については本人に任せられていることから、</a:t>
            </a:r>
            <a:r>
              <a:rPr lang="ja-JP" altLang="en-US" sz="1200" b="1" dirty="0">
                <a:solidFill>
                  <a:srgbClr val="FF0000"/>
                </a:solidFill>
                <a:latin typeface="ＭＳ 明朝" panose="02020609040205080304" pitchFamily="17" charset="-128"/>
                <a:ea typeface="ＭＳ 明朝" panose="02020609040205080304" pitchFamily="17" charset="-128"/>
              </a:rPr>
              <a:t>出退勤やパソコンの使用時間等から労務を提供し得る状態にあったかを把握する必要があります</a:t>
            </a:r>
            <a:r>
              <a:rPr lang="ja-JP" altLang="en-US" sz="1200" b="1" dirty="0">
                <a:latin typeface="ＭＳ 明朝" panose="02020609040205080304" pitchFamily="17" charset="-128"/>
                <a:ea typeface="ＭＳ 明朝" panose="02020609040205080304" pitchFamily="17" charset="-128"/>
              </a:rPr>
              <a:t>。</a:t>
            </a:r>
            <a:endParaRPr lang="en-US" altLang="ja-JP" sz="1200" b="1" dirty="0">
              <a:latin typeface="ＭＳ 明朝" panose="02020609040205080304" pitchFamily="17" charset="-128"/>
              <a:ea typeface="ＭＳ 明朝" panose="02020609040205080304" pitchFamily="17" charset="-128"/>
            </a:endParaRPr>
          </a:p>
          <a:p>
            <a:pPr>
              <a:lnSpc>
                <a:spcPct val="100000"/>
              </a:lnSpc>
            </a:pPr>
            <a:r>
              <a:rPr lang="ja-JP" altLang="en-US" sz="1200" b="1" dirty="0">
                <a:solidFill>
                  <a:srgbClr val="FF0000"/>
                </a:solidFill>
                <a:latin typeface="ＭＳ 明朝" panose="02020609040205080304" pitchFamily="17" charset="-128"/>
                <a:ea typeface="ＭＳ 明朝" panose="02020609040205080304" pitchFamily="17" charset="-128"/>
              </a:rPr>
              <a:t>時間外・休日労働時間が月</a:t>
            </a:r>
            <a:r>
              <a:rPr lang="en-US" altLang="ja-JP" sz="1200" b="1" dirty="0">
                <a:solidFill>
                  <a:srgbClr val="FF0000"/>
                </a:solidFill>
                <a:latin typeface="ＭＳ 明朝" panose="02020609040205080304" pitchFamily="17" charset="-128"/>
                <a:ea typeface="ＭＳ 明朝" panose="02020609040205080304" pitchFamily="17" charset="-128"/>
              </a:rPr>
              <a:t>80</a:t>
            </a:r>
            <a:r>
              <a:rPr lang="ja-JP" altLang="en-US" sz="1200" b="1" dirty="0">
                <a:solidFill>
                  <a:srgbClr val="FF0000"/>
                </a:solidFill>
                <a:latin typeface="ＭＳ 明朝" panose="02020609040205080304" pitchFamily="17" charset="-128"/>
                <a:ea typeface="ＭＳ 明朝" panose="02020609040205080304" pitchFamily="17" charset="-128"/>
              </a:rPr>
              <a:t>時間を超えた従業員については産業医等に情報提供し、通知を受けた従業員から医師の面接指導を希望があった場合、会社は面接指導を受けさせ、その結果を記録する必要</a:t>
            </a:r>
            <a:r>
              <a:rPr lang="ja-JP" altLang="en-US" sz="1200" b="1" dirty="0">
                <a:latin typeface="ＭＳ 明朝" panose="02020609040205080304" pitchFamily="17" charset="-128"/>
                <a:ea typeface="ＭＳ 明朝" panose="02020609040205080304" pitchFamily="17" charset="-128"/>
              </a:rPr>
              <a:t>があります。さらに産業医から意見聴取の上、何らかの健康確保のための措置（「事後措置」といいます。）を行うか検討し、措置を実施する必要性があると会社が判断したらその措置を速やかに実施する必要があります。</a:t>
            </a:r>
            <a:endParaRPr lang="en-US" altLang="ja-JP" sz="12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200" b="1" dirty="0">
                <a:latin typeface="ＭＳ 明朝" panose="02020609040205080304" pitchFamily="17" charset="-128"/>
                <a:ea typeface="ＭＳ 明朝" panose="02020609040205080304" pitchFamily="17" charset="-128"/>
              </a:rPr>
              <a:t>上記の時間管理方法や、面接指導～事後措置の流れや内容については、次ページ以降、２ページにまとめたので参照にしてください。</a:t>
            </a:r>
            <a:endParaRPr lang="en-US" altLang="ja-JP" sz="1200" b="1" dirty="0">
              <a:latin typeface="ＭＳ 明朝" panose="02020609040205080304" pitchFamily="17" charset="-128"/>
              <a:ea typeface="ＭＳ 明朝" panose="02020609040205080304" pitchFamily="17" charset="-128"/>
            </a:endParaRPr>
          </a:p>
        </p:txBody>
      </p:sp>
      <p:sp>
        <p:nvSpPr>
          <p:cNvPr id="20" name="角丸四角形 19"/>
          <p:cNvSpPr/>
          <p:nvPr/>
        </p:nvSpPr>
        <p:spPr>
          <a:xfrm>
            <a:off x="135171" y="866263"/>
            <a:ext cx="9066302"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t>・過重労働による健康障害を防止するための長時間労働の従業員に対する医師による面接指導とその結果等を受けた措置</a:t>
            </a:r>
            <a:endParaRPr kumimoji="1" lang="ja-JP" altLang="en-US" sz="1200" dirty="0"/>
          </a:p>
        </p:txBody>
      </p:sp>
      <p:sp>
        <p:nvSpPr>
          <p:cNvPr id="7" name="角丸四角形 6"/>
          <p:cNvSpPr/>
          <p:nvPr/>
        </p:nvSpPr>
        <p:spPr>
          <a:xfrm>
            <a:off x="107210" y="1207336"/>
            <a:ext cx="4317320"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t>・面接指導実施のための労働時間の状況の把握</a:t>
            </a:r>
            <a:endParaRPr kumimoji="1" lang="ja-JP" altLang="en-US" sz="1400" dirty="0"/>
          </a:p>
        </p:txBody>
      </p:sp>
      <p:sp>
        <p:nvSpPr>
          <p:cNvPr id="9" name="角丸四角形 8"/>
          <p:cNvSpPr/>
          <p:nvPr/>
        </p:nvSpPr>
        <p:spPr>
          <a:xfrm>
            <a:off x="107210" y="1549203"/>
            <a:ext cx="6790006"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a:t>・面接指導の適切な実施のための時間外・休日労働の算定と産業医への情報提供</a:t>
            </a:r>
            <a:endParaRPr kumimoji="1" lang="ja-JP" altLang="en-US" sz="1400" dirty="0"/>
          </a:p>
        </p:txBody>
      </p:sp>
      <p:pic>
        <p:nvPicPr>
          <p:cNvPr id="13" name="図 12" descr="画面の領域"/>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6496" y="5589240"/>
            <a:ext cx="580120" cy="698445"/>
          </a:xfrm>
          <a:prstGeom prst="rect">
            <a:avLst/>
          </a:prstGeom>
        </p:spPr>
      </p:pic>
      <p:sp>
        <p:nvSpPr>
          <p:cNvPr id="14" name="正方形/長方形 13"/>
          <p:cNvSpPr/>
          <p:nvPr/>
        </p:nvSpPr>
        <p:spPr>
          <a:xfrm>
            <a:off x="83672" y="5071064"/>
            <a:ext cx="1262738" cy="276999"/>
          </a:xfrm>
          <a:prstGeom prst="rect">
            <a:avLst/>
          </a:prstGeom>
          <a:solidFill>
            <a:schemeClr val="bg2"/>
          </a:solid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sz="1200" b="1" dirty="0">
                <a:ln/>
                <a:solidFill>
                  <a:srgbClr val="7030A0"/>
                </a:solidFill>
              </a:rPr>
              <a:t>労働時間の管理</a:t>
            </a:r>
            <a:endParaRPr lang="ja-JP" altLang="en-US" sz="1200" b="1" cap="none" spc="0" dirty="0">
              <a:ln/>
              <a:solidFill>
                <a:srgbClr val="7030A0"/>
              </a:solidFill>
              <a:effectLst/>
            </a:endParaRPr>
          </a:p>
        </p:txBody>
      </p:sp>
      <p:sp>
        <p:nvSpPr>
          <p:cNvPr id="5" name="右矢印 4"/>
          <p:cNvSpPr/>
          <p:nvPr/>
        </p:nvSpPr>
        <p:spPr>
          <a:xfrm>
            <a:off x="1136576" y="5728817"/>
            <a:ext cx="38318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667159" y="5469812"/>
            <a:ext cx="1049511" cy="937299"/>
          </a:xfrm>
          <a:prstGeom prst="rect">
            <a:avLst/>
          </a:prstGeom>
        </p:spPr>
      </p:pic>
      <p:sp>
        <p:nvSpPr>
          <p:cNvPr id="17" name="正方形/長方形 16"/>
          <p:cNvSpPr/>
          <p:nvPr/>
        </p:nvSpPr>
        <p:spPr>
          <a:xfrm>
            <a:off x="1736071" y="5071064"/>
            <a:ext cx="1222448" cy="461665"/>
          </a:xfrm>
          <a:prstGeom prst="rect">
            <a:avLst/>
          </a:prstGeom>
          <a:solidFill>
            <a:schemeClr val="accent4"/>
          </a:solid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sz="1200" b="1" dirty="0">
                <a:ln/>
                <a:solidFill>
                  <a:srgbClr val="7030A0"/>
                </a:solidFill>
              </a:rPr>
              <a:t>時間外・休日労働の算定</a:t>
            </a:r>
            <a:endParaRPr lang="ja-JP" altLang="en-US" sz="1200" b="1" cap="none" spc="0" dirty="0">
              <a:ln/>
              <a:solidFill>
                <a:srgbClr val="7030A0"/>
              </a:solidFill>
              <a:effectLst/>
            </a:endParaRPr>
          </a:p>
        </p:txBody>
      </p:sp>
      <p:pic>
        <p:nvPicPr>
          <p:cNvPr id="15" name="図 14"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4833" y="5514491"/>
            <a:ext cx="1261062" cy="636479"/>
          </a:xfrm>
          <a:prstGeom prst="rect">
            <a:avLst/>
          </a:prstGeom>
        </p:spPr>
      </p:pic>
      <p:sp>
        <p:nvSpPr>
          <p:cNvPr id="19" name="正方形/長方形 18"/>
          <p:cNvSpPr/>
          <p:nvPr/>
        </p:nvSpPr>
        <p:spPr>
          <a:xfrm>
            <a:off x="1454346" y="6200597"/>
            <a:ext cx="1864244" cy="46166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altLang="ja-JP" sz="1200" b="1" cap="none" spc="0" dirty="0">
                <a:ln/>
                <a:solidFill>
                  <a:srgbClr val="7030A0"/>
                </a:solidFill>
                <a:effectLst/>
              </a:rPr>
              <a:t>1</a:t>
            </a:r>
            <a:r>
              <a:rPr lang="ja-JP" altLang="en-US" sz="1200" b="1" cap="none" spc="0" dirty="0">
                <a:ln/>
                <a:solidFill>
                  <a:srgbClr val="7030A0"/>
                </a:solidFill>
                <a:effectLst/>
              </a:rPr>
              <a:t>週当たり</a:t>
            </a:r>
            <a:r>
              <a:rPr lang="en-US" altLang="ja-JP" sz="1200" b="1" cap="none" spc="0" dirty="0">
                <a:ln/>
                <a:solidFill>
                  <a:srgbClr val="7030A0"/>
                </a:solidFill>
                <a:effectLst/>
              </a:rPr>
              <a:t>40</a:t>
            </a:r>
            <a:r>
              <a:rPr lang="ja-JP" altLang="en-US" sz="1200" b="1" cap="none" spc="0" dirty="0">
                <a:ln/>
                <a:solidFill>
                  <a:srgbClr val="7030A0"/>
                </a:solidFill>
                <a:effectLst/>
              </a:rPr>
              <a:t>時間超えた労働時間を</a:t>
            </a:r>
            <a:r>
              <a:rPr lang="en-US" altLang="ja-JP" sz="1200" b="1" cap="none" spc="0" dirty="0">
                <a:ln/>
                <a:solidFill>
                  <a:srgbClr val="7030A0"/>
                </a:solidFill>
                <a:effectLst/>
              </a:rPr>
              <a:t>1</a:t>
            </a:r>
            <a:r>
              <a:rPr lang="ja-JP" altLang="en-US" sz="1200" b="1" cap="none" spc="0" dirty="0">
                <a:ln/>
                <a:solidFill>
                  <a:srgbClr val="7030A0"/>
                </a:solidFill>
                <a:effectLst/>
              </a:rPr>
              <a:t>月分集計</a:t>
            </a:r>
          </a:p>
        </p:txBody>
      </p:sp>
      <p:sp>
        <p:nvSpPr>
          <p:cNvPr id="21" name="右矢印 20"/>
          <p:cNvSpPr/>
          <p:nvPr/>
        </p:nvSpPr>
        <p:spPr>
          <a:xfrm>
            <a:off x="3502213" y="5722438"/>
            <a:ext cx="38318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5399" y="5424491"/>
            <a:ext cx="851990" cy="889357"/>
          </a:xfrm>
          <a:prstGeom prst="rect">
            <a:avLst/>
          </a:prstGeom>
        </p:spPr>
      </p:pic>
      <p:sp>
        <p:nvSpPr>
          <p:cNvPr id="22" name="正方形/長方形 21"/>
          <p:cNvSpPr/>
          <p:nvPr/>
        </p:nvSpPr>
        <p:spPr>
          <a:xfrm>
            <a:off x="3510856" y="6189463"/>
            <a:ext cx="2018502" cy="400110"/>
          </a:xfrm>
          <a:prstGeom prst="rect">
            <a:avLst/>
          </a:prstGeom>
          <a:noFill/>
        </p:spPr>
        <p:txBody>
          <a:bodyPr wrap="none" lIns="91440" tIns="45720" rIns="91440" bIns="45720">
            <a:spAutoFit/>
          </a:bodyPr>
          <a:lstStyle/>
          <a:p>
            <a:pPr algn="ctr"/>
            <a:r>
              <a:rPr lang="en-US" altLang="ja-JP" sz="2000" b="1" cap="none" spc="0" dirty="0">
                <a:ln w="6600">
                  <a:solidFill>
                    <a:schemeClr val="accent2"/>
                  </a:solidFill>
                  <a:prstDash val="solid"/>
                </a:ln>
                <a:solidFill>
                  <a:srgbClr val="FFFFFF"/>
                </a:solidFill>
                <a:effectLst>
                  <a:outerShdw dist="38100" dir="2700000" algn="tl" rotWithShape="0">
                    <a:schemeClr val="accent2"/>
                  </a:outerShdw>
                </a:effectLst>
              </a:rPr>
              <a:t>80</a:t>
            </a:r>
            <a:r>
              <a:rPr lang="ja-JP" altLang="en-US" sz="2000" b="1" cap="none" spc="0" dirty="0">
                <a:ln w="6600">
                  <a:solidFill>
                    <a:schemeClr val="accent2"/>
                  </a:solidFill>
                  <a:prstDash val="solid"/>
                </a:ln>
                <a:solidFill>
                  <a:srgbClr val="FFFFFF"/>
                </a:solidFill>
                <a:effectLst>
                  <a:outerShdw dist="38100" dir="2700000" algn="tl" rotWithShape="0">
                    <a:schemeClr val="accent2"/>
                  </a:outerShdw>
                </a:effectLst>
              </a:rPr>
              <a:t>時間超え！！</a:t>
            </a:r>
          </a:p>
        </p:txBody>
      </p:sp>
      <p:sp>
        <p:nvSpPr>
          <p:cNvPr id="24" name="正方形/長方形 23"/>
          <p:cNvSpPr/>
          <p:nvPr/>
        </p:nvSpPr>
        <p:spPr>
          <a:xfrm>
            <a:off x="3215446" y="5052826"/>
            <a:ext cx="2472916" cy="461665"/>
          </a:xfrm>
          <a:prstGeom prst="rect">
            <a:avLst/>
          </a:prstGeom>
          <a:solidFill>
            <a:srgbClr val="FFFF00"/>
          </a:solid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altLang="ja-JP" sz="1200" b="1" cap="none" spc="0" dirty="0">
                <a:ln/>
                <a:solidFill>
                  <a:srgbClr val="7030A0"/>
                </a:solidFill>
                <a:effectLst/>
              </a:rPr>
              <a:t>1</a:t>
            </a:r>
            <a:r>
              <a:rPr lang="ja-JP" altLang="en-US" sz="1200" b="1" cap="none" spc="0" dirty="0">
                <a:ln/>
                <a:solidFill>
                  <a:srgbClr val="7030A0"/>
                </a:solidFill>
                <a:effectLst/>
              </a:rPr>
              <a:t>月あたり</a:t>
            </a:r>
            <a:r>
              <a:rPr lang="en-US" altLang="ja-JP" sz="1200" b="1" cap="none" spc="0" dirty="0">
                <a:ln/>
                <a:solidFill>
                  <a:srgbClr val="7030A0"/>
                </a:solidFill>
                <a:effectLst/>
              </a:rPr>
              <a:t>80</a:t>
            </a:r>
            <a:r>
              <a:rPr lang="ja-JP" altLang="en-US" sz="1200" b="1" cap="none" spc="0" dirty="0">
                <a:ln/>
                <a:solidFill>
                  <a:srgbClr val="7030A0"/>
                </a:solidFill>
                <a:effectLst/>
              </a:rPr>
              <a:t>時間を超えた時間外・休日労働を行った者へ通知</a:t>
            </a:r>
          </a:p>
        </p:txBody>
      </p:sp>
      <p:sp>
        <p:nvSpPr>
          <p:cNvPr id="25" name="右矢印 24"/>
          <p:cNvSpPr/>
          <p:nvPr/>
        </p:nvSpPr>
        <p:spPr>
          <a:xfrm>
            <a:off x="5122628" y="5659864"/>
            <a:ext cx="38318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右矢印 25"/>
          <p:cNvSpPr/>
          <p:nvPr/>
        </p:nvSpPr>
        <p:spPr>
          <a:xfrm>
            <a:off x="6588195" y="5715453"/>
            <a:ext cx="38318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5789946" y="5055139"/>
            <a:ext cx="1596498" cy="461665"/>
          </a:xfrm>
          <a:prstGeom prst="rect">
            <a:avLst/>
          </a:prstGeom>
          <a:solidFill>
            <a:schemeClr val="accent6">
              <a:lumMod val="20000"/>
              <a:lumOff val="80000"/>
            </a:schemeClr>
          </a:solid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r>
              <a:rPr lang="ja-JP" altLang="en-US" sz="1200" b="1" cap="none" spc="0" dirty="0">
                <a:ln/>
                <a:solidFill>
                  <a:srgbClr val="7030A0"/>
                </a:solidFill>
                <a:effectLst/>
              </a:rPr>
              <a:t>通知された従業員からの面接指導の希望</a:t>
            </a:r>
          </a:p>
        </p:txBody>
      </p:sp>
      <p:pic>
        <p:nvPicPr>
          <p:cNvPr id="28" name="図 27" descr="画面の領域"/>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83507" y="5659864"/>
            <a:ext cx="896870" cy="820383"/>
          </a:xfrm>
          <a:prstGeom prst="rect">
            <a:avLst/>
          </a:prstGeom>
        </p:spPr>
      </p:pic>
      <p:sp>
        <p:nvSpPr>
          <p:cNvPr id="29" name="正方形/長方形 28"/>
          <p:cNvSpPr/>
          <p:nvPr/>
        </p:nvSpPr>
        <p:spPr>
          <a:xfrm>
            <a:off x="7465510" y="5209563"/>
            <a:ext cx="1375922" cy="276999"/>
          </a:xfrm>
          <a:prstGeom prst="rect">
            <a:avLst/>
          </a:prstGeom>
          <a:solidFill>
            <a:schemeClr val="accent2">
              <a:lumMod val="20000"/>
              <a:lumOff val="80000"/>
            </a:schemeClr>
          </a:solid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r>
              <a:rPr lang="ja-JP" altLang="en-US" sz="1200" b="1" cap="none" spc="0" dirty="0">
                <a:ln/>
                <a:solidFill>
                  <a:srgbClr val="7030A0"/>
                </a:solidFill>
                <a:effectLst/>
              </a:rPr>
              <a:t>医師の面接指導</a:t>
            </a:r>
          </a:p>
        </p:txBody>
      </p:sp>
      <p:sp>
        <p:nvSpPr>
          <p:cNvPr id="30" name="右矢印 29"/>
          <p:cNvSpPr/>
          <p:nvPr/>
        </p:nvSpPr>
        <p:spPr>
          <a:xfrm>
            <a:off x="8189957" y="5899934"/>
            <a:ext cx="383186" cy="432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図 22" descr="画面の領域"/>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5530" y="5630062"/>
            <a:ext cx="869053" cy="829325"/>
          </a:xfrm>
          <a:prstGeom prst="rect">
            <a:avLst/>
          </a:prstGeom>
        </p:spPr>
      </p:pic>
      <p:sp>
        <p:nvSpPr>
          <p:cNvPr id="32" name="正方形/長方形 31"/>
          <p:cNvSpPr/>
          <p:nvPr/>
        </p:nvSpPr>
        <p:spPr>
          <a:xfrm>
            <a:off x="8153471" y="6523762"/>
            <a:ext cx="1375922" cy="276999"/>
          </a:xfrm>
          <a:prstGeom prst="rect">
            <a:avLst/>
          </a:prstGeom>
          <a:solidFill>
            <a:schemeClr val="accent2">
              <a:lumMod val="20000"/>
              <a:lumOff val="80000"/>
            </a:schemeClr>
          </a:solid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r>
              <a:rPr lang="ja-JP" altLang="en-US" sz="1200" b="1" dirty="0">
                <a:ln/>
                <a:solidFill>
                  <a:srgbClr val="7030A0"/>
                </a:solidFill>
              </a:rPr>
              <a:t>事後措置の実施</a:t>
            </a:r>
            <a:endParaRPr lang="ja-JP" altLang="en-US" sz="1200" b="1" cap="none" spc="0" dirty="0">
              <a:ln/>
              <a:solidFill>
                <a:srgbClr val="7030A0"/>
              </a:solidFill>
              <a:effectLst/>
            </a:endParaRPr>
          </a:p>
        </p:txBody>
      </p:sp>
      <p:sp>
        <p:nvSpPr>
          <p:cNvPr id="33" name="正方形/長方形 32"/>
          <p:cNvSpPr/>
          <p:nvPr/>
        </p:nvSpPr>
        <p:spPr>
          <a:xfrm rot="20836583">
            <a:off x="8160924" y="5418343"/>
            <a:ext cx="1877438" cy="276999"/>
          </a:xfrm>
          <a:prstGeom prst="rect">
            <a:avLst/>
          </a:prstGeom>
          <a:noFill/>
        </p:spPr>
        <p:txBody>
          <a:bodyPr wrap="none" lIns="91440" tIns="45720" rIns="91440" bIns="45720">
            <a:spAutoFit/>
          </a:bodyPr>
          <a:lstStyle/>
          <a:p>
            <a:pPr algn="ctr"/>
            <a:r>
              <a:rPr lang="ja-JP" altLang="en-US" sz="1200" b="1" cap="none" spc="0" dirty="0">
                <a:ln w="6600">
                  <a:solidFill>
                    <a:schemeClr val="accent2"/>
                  </a:solidFill>
                  <a:prstDash val="solid"/>
                </a:ln>
                <a:solidFill>
                  <a:srgbClr val="7030A0"/>
                </a:solidFill>
              </a:rPr>
              <a:t>残業なし、休日出勤なし</a:t>
            </a:r>
          </a:p>
        </p:txBody>
      </p:sp>
      <p:sp>
        <p:nvSpPr>
          <p:cNvPr id="31"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34" name="テキスト プレースホルダー 11"/>
          <p:cNvSpPr txBox="1">
            <a:spLocks noGrp="1"/>
          </p:cNvSpPr>
          <p:nvPr>
            <p:ph type="body" sz="quarter" idx="4294967295"/>
          </p:nvPr>
        </p:nvSpPr>
        <p:spPr>
          <a:xfrm>
            <a:off x="-43782" y="447133"/>
            <a:ext cx="7877102" cy="341632"/>
          </a:xfrm>
          <a:prstGeom prst="rect">
            <a:avLst/>
          </a:prstGeom>
          <a:solidFill>
            <a:schemeClr val="accent6">
              <a:lumMod val="20000"/>
              <a:lumOff val="80000"/>
            </a:schemeClr>
          </a:solidFill>
        </p:spPr>
        <p:txBody>
          <a:bodyPr wrap="square" rtlCol="0">
            <a:spAutoFit/>
          </a:bodyPr>
          <a:lstStyle/>
          <a:p>
            <a:pPr marL="0" indent="0">
              <a:buNone/>
            </a:pPr>
            <a:r>
              <a:rPr lang="ja-JP" altLang="en-US" sz="1800" b="1" dirty="0"/>
              <a:t>（</a:t>
            </a:r>
            <a:r>
              <a:rPr lang="en-US" altLang="ja-JP" sz="1800" b="1" dirty="0"/>
              <a:t>9</a:t>
            </a:r>
            <a:r>
              <a:rPr lang="ja-JP" altLang="en-US" sz="1800" b="1" dirty="0"/>
              <a:t>）安全衛生の確保について　</a:t>
            </a:r>
            <a:r>
              <a:rPr lang="en-US" altLang="ja-JP" sz="1800" b="1" dirty="0"/>
              <a:t>Point</a:t>
            </a:r>
            <a:r>
              <a:rPr lang="ja-JP" altLang="en-US" sz="1800" b="1" dirty="0"/>
              <a:t>４　過重労働による健康障害防止</a:t>
            </a:r>
            <a:endParaRPr lang="en-US" altLang="ja-JP" sz="1800" b="1" dirty="0"/>
          </a:p>
        </p:txBody>
      </p:sp>
    </p:spTree>
    <p:extLst>
      <p:ext uri="{BB962C8B-B14F-4D97-AF65-F5344CB8AC3E}">
        <p14:creationId xmlns:p14="http://schemas.microsoft.com/office/powerpoint/2010/main" val="4868888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9E2A29CB-BA86-48A6-80E1-CB8750A963B5}" type="slidenum">
              <a:rPr lang="ja-JP" altLang="en-US" smtClean="0"/>
              <a:pPr/>
              <a:t>25</a:t>
            </a:fld>
            <a:endParaRPr lang="ja-JP" altLang="en-US" dirty="0"/>
          </a:p>
        </p:txBody>
      </p:sp>
      <p:sp>
        <p:nvSpPr>
          <p:cNvPr id="9" name="テキスト プレースホルダー 2"/>
          <p:cNvSpPr txBox="1">
            <a:spLocks/>
          </p:cNvSpPr>
          <p:nvPr/>
        </p:nvSpPr>
        <p:spPr>
          <a:xfrm>
            <a:off x="155461" y="794419"/>
            <a:ext cx="9412048" cy="886137"/>
          </a:xfrm>
          <a:prstGeom prst="rect">
            <a:avLst/>
          </a:prstGeom>
          <a:solidFill>
            <a:schemeClr val="accent2">
              <a:lumMod val="20000"/>
              <a:lumOff val="80000"/>
            </a:schemeClr>
          </a:solidFill>
        </p:spPr>
        <p:txBody>
          <a:bodyPr/>
          <a:lstStyle>
            <a:lvl1pPr marL="185738" indent="-185738" algn="l" defTabSz="742950"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a:lnSpc>
                <a:spcPct val="100000"/>
              </a:lnSpc>
            </a:pPr>
            <a:r>
              <a:rPr lang="ja-JP" altLang="en-US" sz="1200" b="1" dirty="0">
                <a:latin typeface="ＭＳ 明朝" panose="02020609040205080304" pitchFamily="17" charset="-128"/>
                <a:ea typeface="ＭＳ 明朝" panose="02020609040205080304" pitchFamily="17" charset="-128"/>
              </a:rPr>
              <a:t>労働安全法第</a:t>
            </a:r>
            <a:r>
              <a:rPr lang="en-US" altLang="ja-JP" sz="1200" b="1" dirty="0">
                <a:latin typeface="ＭＳ 明朝" panose="02020609040205080304" pitchFamily="17" charset="-128"/>
                <a:ea typeface="ＭＳ 明朝" panose="02020609040205080304" pitchFamily="17" charset="-128"/>
              </a:rPr>
              <a:t>66</a:t>
            </a:r>
            <a:r>
              <a:rPr lang="ja-JP" altLang="en-US" sz="1200" b="1" dirty="0">
                <a:latin typeface="ＭＳ 明朝" panose="02020609040205080304" pitchFamily="17" charset="-128"/>
                <a:ea typeface="ＭＳ 明朝" panose="02020609040205080304" pitchFamily="17" charset="-128"/>
              </a:rPr>
              <a:t>条の８の３に基づき、従業員の</a:t>
            </a:r>
            <a:r>
              <a:rPr lang="ja-JP" altLang="en-US" sz="1200" b="1" dirty="0">
                <a:solidFill>
                  <a:srgbClr val="FF0000"/>
                </a:solidFill>
                <a:latin typeface="ＭＳ 明朝" panose="02020609040205080304" pitchFamily="17" charset="-128"/>
                <a:ea typeface="ＭＳ 明朝" panose="02020609040205080304" pitchFamily="17" charset="-128"/>
              </a:rPr>
              <a:t>健康確保</a:t>
            </a:r>
            <a:r>
              <a:rPr lang="ja-JP" altLang="en-US" sz="1400" b="1" dirty="0">
                <a:solidFill>
                  <a:srgbClr val="FF0000"/>
                </a:solidFill>
                <a:latin typeface="ＭＳ 明朝" panose="02020609040205080304" pitchFamily="17" charset="-128"/>
                <a:ea typeface="ＭＳ 明朝" panose="02020609040205080304" pitchFamily="17" charset="-128"/>
              </a:rPr>
              <a:t>措置</a:t>
            </a:r>
            <a:r>
              <a:rPr lang="ja-JP" altLang="en-US" sz="1200" b="1" dirty="0">
                <a:solidFill>
                  <a:srgbClr val="FF0000"/>
                </a:solidFill>
                <a:latin typeface="ＭＳ 明朝" panose="02020609040205080304" pitchFamily="17" charset="-128"/>
                <a:ea typeface="ＭＳ 明朝" panose="02020609040205080304" pitchFamily="17" charset="-128"/>
              </a:rPr>
              <a:t>を適切に実施する観点から、従業員がいかなる時間帯にどの程度の時間、労務を提供し得る状態にあったかを会社側は適切な方法によって把握する必要</a:t>
            </a:r>
            <a:r>
              <a:rPr lang="ja-JP" altLang="en-US" sz="1200" b="1" dirty="0">
                <a:latin typeface="ＭＳ 明朝" panose="02020609040205080304" pitchFamily="17" charset="-128"/>
                <a:ea typeface="ＭＳ 明朝" panose="02020609040205080304" pitchFamily="17" charset="-128"/>
              </a:rPr>
              <a:t>があります。</a:t>
            </a:r>
            <a:endParaRPr lang="en-US" altLang="ja-JP" sz="1200" b="1" dirty="0">
              <a:latin typeface="ＭＳ 明朝" panose="02020609040205080304" pitchFamily="17" charset="-128"/>
              <a:ea typeface="ＭＳ 明朝" panose="02020609040205080304" pitchFamily="17" charset="-128"/>
            </a:endParaRPr>
          </a:p>
          <a:p>
            <a:pPr>
              <a:lnSpc>
                <a:spcPct val="100000"/>
              </a:lnSpc>
            </a:pPr>
            <a:r>
              <a:rPr lang="ja-JP" altLang="en-US" sz="1200" b="1" dirty="0">
                <a:latin typeface="ＭＳ 明朝" panose="02020609040205080304" pitchFamily="17" charset="-128"/>
                <a:ea typeface="ＭＳ 明朝" panose="02020609040205080304" pitchFamily="17" charset="-128"/>
              </a:rPr>
              <a:t>労働時間の把握対象者、把握の方法については下記の図やイラストを参照にしてください。</a:t>
            </a:r>
            <a:endParaRPr lang="en-US" altLang="ja-JP" sz="1200" b="1" dirty="0">
              <a:latin typeface="ＭＳ 明朝" panose="02020609040205080304" pitchFamily="17" charset="-128"/>
              <a:ea typeface="ＭＳ 明朝" panose="02020609040205080304" pitchFamily="17" charset="-128"/>
            </a:endParaRPr>
          </a:p>
          <a:p>
            <a:pPr marL="0" indent="0">
              <a:lnSpc>
                <a:spcPct val="100000"/>
              </a:lnSpc>
              <a:buNone/>
            </a:pPr>
            <a:endParaRPr lang="en-US" altLang="ja-JP" sz="1200" b="1" dirty="0">
              <a:latin typeface="ＭＳ 明朝" panose="02020609040205080304" pitchFamily="17" charset="-128"/>
              <a:ea typeface="ＭＳ 明朝" panose="02020609040205080304" pitchFamily="17" charset="-128"/>
            </a:endParaRPr>
          </a:p>
          <a:p>
            <a:pPr>
              <a:lnSpc>
                <a:spcPct val="100000"/>
              </a:lnSpc>
            </a:pPr>
            <a:endParaRPr lang="en-US" altLang="ja-JP" sz="1200" b="1" dirty="0">
              <a:latin typeface="ＭＳ 明朝" panose="02020609040205080304" pitchFamily="17" charset="-128"/>
              <a:ea typeface="ＭＳ 明朝" panose="02020609040205080304" pitchFamily="17" charset="-128"/>
            </a:endParaRPr>
          </a:p>
          <a:p>
            <a:pPr>
              <a:lnSpc>
                <a:spcPct val="100000"/>
              </a:lnSpc>
            </a:pPr>
            <a:endParaRPr lang="en-US" altLang="ja-JP" sz="1200" b="1" dirty="0">
              <a:latin typeface="ＭＳ 明朝" panose="02020609040205080304" pitchFamily="17" charset="-128"/>
              <a:ea typeface="ＭＳ 明朝" panose="02020609040205080304" pitchFamily="17" charset="-128"/>
            </a:endParaRPr>
          </a:p>
        </p:txBody>
      </p:sp>
      <p:sp>
        <p:nvSpPr>
          <p:cNvPr id="10" name="正方形/長方形 9"/>
          <p:cNvSpPr/>
          <p:nvPr/>
        </p:nvSpPr>
        <p:spPr>
          <a:xfrm>
            <a:off x="212799" y="1726453"/>
            <a:ext cx="5539776" cy="338554"/>
          </a:xfrm>
          <a:prstGeom prst="rect">
            <a:avLst/>
          </a:prstGeom>
          <a:solidFill>
            <a:schemeClr val="bg2"/>
          </a:solidFill>
        </p:spPr>
        <p:txBody>
          <a:bodyPr wrap="square">
            <a:spAutoFit/>
          </a:bodyPr>
          <a:lstStyle/>
          <a:p>
            <a:pPr algn="just">
              <a:spcAft>
                <a:spcPts val="0"/>
              </a:spcAft>
              <a:tabLst>
                <a:tab pos="1638935" algn="l"/>
              </a:tabLst>
            </a:pPr>
            <a:r>
              <a:rPr lang="ja-JP" altLang="en-US" sz="1600" b="1" kern="100" dirty="0">
                <a:latin typeface="Century" panose="02040604050505020304" pitchFamily="18" charset="0"/>
                <a:ea typeface="ＭＳ 明朝" panose="02020609040205080304" pitchFamily="17" charset="-128"/>
                <a:cs typeface="Times New Roman" panose="02020603050405020304" pitchFamily="18" charset="0"/>
              </a:rPr>
              <a:t>労働安全衛生法－労働時間状況を把握すべき対象従業員</a:t>
            </a:r>
            <a:endParaRPr lang="ja-JP" altLang="ja-JP" sz="1600" kern="100" dirty="0">
              <a:latin typeface="Century" panose="02040604050505020304" pitchFamily="18" charset="0"/>
              <a:ea typeface="ＭＳ 明朝" panose="02020609040205080304" pitchFamily="17" charset="-128"/>
              <a:cs typeface="Times New Roman" panose="02020603050405020304" pitchFamily="18" charset="0"/>
            </a:endParaRPr>
          </a:p>
        </p:txBody>
      </p:sp>
      <p:grpSp>
        <p:nvGrpSpPr>
          <p:cNvPr id="15" name="グループ化 14"/>
          <p:cNvGrpSpPr/>
          <p:nvPr/>
        </p:nvGrpSpPr>
        <p:grpSpPr>
          <a:xfrm>
            <a:off x="212800" y="2049538"/>
            <a:ext cx="8304900" cy="2204946"/>
            <a:chOff x="-65201" y="2405461"/>
            <a:chExt cx="9815784" cy="2789273"/>
          </a:xfrm>
        </p:grpSpPr>
        <p:sp>
          <p:nvSpPr>
            <p:cNvPr id="31" name="角丸四角形 30"/>
            <p:cNvSpPr/>
            <p:nvPr/>
          </p:nvSpPr>
          <p:spPr>
            <a:xfrm>
              <a:off x="-65201" y="2405461"/>
              <a:ext cx="9815784" cy="2789273"/>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1400" b="1" dirty="0">
                  <a:solidFill>
                    <a:srgbClr val="7030A0"/>
                  </a:solidFill>
                </a:rPr>
                <a:t>◎　労働時間状況の把握</a:t>
              </a:r>
              <a:endParaRPr kumimoji="1" lang="en-US" altLang="ja-JP" sz="1400" b="1" dirty="0">
                <a:solidFill>
                  <a:srgbClr val="7030A0"/>
                </a:solidFill>
              </a:endParaRPr>
            </a:p>
            <a:p>
              <a:r>
                <a:rPr lang="ja-JP" altLang="en-US" sz="1200" b="1" dirty="0">
                  <a:solidFill>
                    <a:srgbClr val="7030A0"/>
                  </a:solidFill>
                </a:rPr>
                <a:t>　</a:t>
              </a:r>
              <a:endParaRPr kumimoji="1" lang="en-US" altLang="ja-JP" sz="1400" b="1" dirty="0">
                <a:solidFill>
                  <a:srgbClr val="7030A0"/>
                </a:solidFill>
              </a:endParaRPr>
            </a:p>
          </p:txBody>
        </p:sp>
        <p:pic>
          <p:nvPicPr>
            <p:cNvPr id="20" name="図 19"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892450" y="2941311"/>
              <a:ext cx="1062133" cy="870608"/>
            </a:xfrm>
            <a:prstGeom prst="rect">
              <a:avLst/>
            </a:prstGeom>
          </p:spPr>
        </p:pic>
        <p:pic>
          <p:nvPicPr>
            <p:cNvPr id="28" name="図 27" descr="画面の領域"/>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778804" y="2968560"/>
              <a:ext cx="825655" cy="972459"/>
            </a:xfrm>
            <a:prstGeom prst="rect">
              <a:avLst/>
            </a:prstGeom>
          </p:spPr>
        </p:pic>
      </p:grpSp>
      <p:sp>
        <p:nvSpPr>
          <p:cNvPr id="33" name="正方形/長方形 32"/>
          <p:cNvSpPr/>
          <p:nvPr/>
        </p:nvSpPr>
        <p:spPr>
          <a:xfrm>
            <a:off x="2413295" y="3254632"/>
            <a:ext cx="1467068" cy="400110"/>
          </a:xfrm>
          <a:prstGeom prst="rect">
            <a:avLst/>
          </a:prstGeom>
          <a:noFill/>
        </p:spPr>
        <p:txBody>
          <a:bodyPr wrap="none" lIns="91440" tIns="45720" rIns="91440" bIns="45720">
            <a:spAutoFit/>
          </a:bodyPr>
          <a:lstStyle/>
          <a:p>
            <a:pPr algn="ctr"/>
            <a:r>
              <a:rPr lang="ja-JP" altLang="en-US" sz="2000" b="1" dirty="0">
                <a:ln w="6600">
                  <a:solidFill>
                    <a:schemeClr val="accent2"/>
                  </a:solidFill>
                  <a:prstDash val="solid"/>
                </a:ln>
                <a:solidFill>
                  <a:srgbClr val="FFFFFF"/>
                </a:solidFill>
                <a:effectLst>
                  <a:outerShdw dist="38100" dir="2700000" algn="tl" rotWithShape="0">
                    <a:schemeClr val="accent2"/>
                  </a:outerShdw>
                </a:effectLst>
              </a:rPr>
              <a:t>管理監督者</a:t>
            </a:r>
            <a:endParaRPr lang="ja-JP" altLang="en-US" sz="20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34" name="正方形/長方形 33"/>
          <p:cNvSpPr/>
          <p:nvPr/>
        </p:nvSpPr>
        <p:spPr>
          <a:xfrm>
            <a:off x="3920327" y="3274970"/>
            <a:ext cx="1623969" cy="1015663"/>
          </a:xfrm>
          <a:prstGeom prst="rect">
            <a:avLst/>
          </a:prstGeom>
          <a:noFill/>
        </p:spPr>
        <p:txBody>
          <a:bodyPr wrap="square" lIns="91440" tIns="45720" rIns="91440" bIns="45720">
            <a:spAutoFit/>
          </a:bodyPr>
          <a:lstStyle/>
          <a:p>
            <a:pPr algn="ctr"/>
            <a:r>
              <a:rPr lang="ja-JP" altLang="en-US" sz="2000" b="1" dirty="0">
                <a:ln w="6600">
                  <a:solidFill>
                    <a:schemeClr val="accent2"/>
                  </a:solidFill>
                  <a:prstDash val="solid"/>
                </a:ln>
                <a:solidFill>
                  <a:srgbClr val="FFFFFF"/>
                </a:solidFill>
                <a:effectLst>
                  <a:outerShdw dist="38100" dir="2700000" algn="tl" rotWithShape="0">
                    <a:schemeClr val="accent2"/>
                  </a:outerShdw>
                </a:effectLst>
              </a:rPr>
              <a:t>事業場外</a:t>
            </a:r>
            <a:endParaRPr lang="en-US" altLang="ja-JP" sz="2000" b="1" dirty="0">
              <a:ln w="6600">
                <a:solidFill>
                  <a:schemeClr val="accent2"/>
                </a:solidFill>
                <a:prstDash val="solid"/>
              </a:ln>
              <a:solidFill>
                <a:srgbClr val="FFFFFF"/>
              </a:solidFill>
              <a:effectLst>
                <a:outerShdw dist="38100" dir="2700000" algn="tl" rotWithShape="0">
                  <a:schemeClr val="accent2"/>
                </a:outerShdw>
              </a:effectLst>
            </a:endParaRPr>
          </a:p>
          <a:p>
            <a:pPr algn="ctr"/>
            <a:r>
              <a:rPr lang="ja-JP" altLang="en-US" sz="2000" b="1" dirty="0">
                <a:ln w="6600">
                  <a:solidFill>
                    <a:schemeClr val="accent2"/>
                  </a:solidFill>
                  <a:prstDash val="solid"/>
                </a:ln>
                <a:solidFill>
                  <a:srgbClr val="FFFFFF"/>
                </a:solidFill>
                <a:effectLst>
                  <a:outerShdw dist="38100" dir="2700000" algn="tl" rotWithShape="0">
                    <a:schemeClr val="accent2"/>
                  </a:outerShdw>
                </a:effectLst>
              </a:rPr>
              <a:t>みなし労働</a:t>
            </a:r>
            <a:endParaRPr lang="en-US" altLang="ja-JP" sz="2000" b="1" dirty="0">
              <a:ln w="6600">
                <a:solidFill>
                  <a:schemeClr val="accent2"/>
                </a:solidFill>
                <a:prstDash val="solid"/>
              </a:ln>
              <a:solidFill>
                <a:srgbClr val="FFFFFF"/>
              </a:solidFill>
              <a:effectLst>
                <a:outerShdw dist="38100" dir="2700000" algn="tl" rotWithShape="0">
                  <a:schemeClr val="accent2"/>
                </a:outerShdw>
              </a:effectLst>
            </a:endParaRPr>
          </a:p>
          <a:p>
            <a:pPr algn="ctr"/>
            <a:r>
              <a:rPr lang="ja-JP" altLang="en-US" sz="2000" b="1" dirty="0">
                <a:ln w="6600">
                  <a:solidFill>
                    <a:schemeClr val="accent2"/>
                  </a:solidFill>
                  <a:prstDash val="solid"/>
                </a:ln>
                <a:solidFill>
                  <a:srgbClr val="FFFFFF"/>
                </a:solidFill>
                <a:effectLst>
                  <a:outerShdw dist="38100" dir="2700000" algn="tl" rotWithShape="0">
                    <a:schemeClr val="accent2"/>
                  </a:outerShdw>
                </a:effectLst>
              </a:rPr>
              <a:t>時間制</a:t>
            </a:r>
            <a:endParaRPr lang="ja-JP" altLang="en-US" sz="20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39" name="図 38" descr="画面の領域"/>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3427" y="2454871"/>
            <a:ext cx="830543" cy="746072"/>
          </a:xfrm>
          <a:prstGeom prst="rect">
            <a:avLst/>
          </a:prstGeom>
        </p:spPr>
      </p:pic>
      <p:sp>
        <p:nvSpPr>
          <p:cNvPr id="44" name="正方形/長方形 43"/>
          <p:cNvSpPr/>
          <p:nvPr/>
        </p:nvSpPr>
        <p:spPr>
          <a:xfrm>
            <a:off x="352237" y="3182638"/>
            <a:ext cx="2201765" cy="1200329"/>
          </a:xfrm>
          <a:prstGeom prst="rect">
            <a:avLst/>
          </a:prstGeom>
          <a:noFill/>
        </p:spPr>
        <p:txBody>
          <a:bodyPr wrap="square" lIns="91440" tIns="45720" rIns="91440" bIns="45720">
            <a:spAutoFit/>
          </a:bodyPr>
          <a:lstStyle/>
          <a:p>
            <a:pPr algn="ctr"/>
            <a:r>
              <a:rPr lang="ja-JP" altLang="en-US" b="1" dirty="0">
                <a:ln w="6600">
                  <a:solidFill>
                    <a:schemeClr val="accent2"/>
                  </a:solidFill>
                  <a:prstDash val="solid"/>
                </a:ln>
                <a:solidFill>
                  <a:srgbClr val="FFFFFF"/>
                </a:solidFill>
                <a:effectLst>
                  <a:outerShdw dist="38100" dir="2700000" algn="tl" rotWithShape="0">
                    <a:schemeClr val="accent2"/>
                  </a:outerShdw>
                </a:effectLst>
              </a:rPr>
              <a:t>通常の労働</a:t>
            </a:r>
            <a:endParaRPr lang="en-US" altLang="ja-JP" b="1" dirty="0">
              <a:ln w="6600">
                <a:solidFill>
                  <a:schemeClr val="accent2"/>
                </a:solidFill>
                <a:prstDash val="solid"/>
              </a:ln>
              <a:solidFill>
                <a:srgbClr val="FFFFFF"/>
              </a:solidFill>
              <a:effectLst>
                <a:outerShdw dist="38100" dir="2700000" algn="tl" rotWithShape="0">
                  <a:schemeClr val="accent2"/>
                </a:outerShdw>
              </a:effectLst>
            </a:endParaRPr>
          </a:p>
          <a:p>
            <a:pPr algn="ctr"/>
            <a:r>
              <a:rPr lang="ja-JP" altLang="en-US" b="1" dirty="0">
                <a:ln w="6600">
                  <a:solidFill>
                    <a:schemeClr val="accent2"/>
                  </a:solidFill>
                  <a:prstDash val="solid"/>
                </a:ln>
                <a:solidFill>
                  <a:srgbClr val="FFFFFF"/>
                </a:solidFill>
                <a:effectLst>
                  <a:outerShdw dist="38100" dir="2700000" algn="tl" rotWithShape="0">
                    <a:schemeClr val="accent2"/>
                  </a:outerShdw>
                </a:effectLst>
              </a:rPr>
              <a:t>時間制、各種</a:t>
            </a:r>
            <a:endParaRPr lang="en-US" altLang="ja-JP" b="1" dirty="0">
              <a:ln w="6600">
                <a:solidFill>
                  <a:schemeClr val="accent2"/>
                </a:solidFill>
                <a:prstDash val="solid"/>
              </a:ln>
              <a:solidFill>
                <a:srgbClr val="FFFFFF"/>
              </a:solidFill>
              <a:effectLst>
                <a:outerShdw dist="38100" dir="2700000" algn="tl" rotWithShape="0">
                  <a:schemeClr val="accent2"/>
                </a:outerShdw>
              </a:effectLst>
            </a:endParaRPr>
          </a:p>
          <a:p>
            <a:pPr algn="ctr"/>
            <a:r>
              <a:rPr lang="ja-JP" altLang="en-US" b="1" dirty="0">
                <a:ln w="6600">
                  <a:solidFill>
                    <a:schemeClr val="accent2"/>
                  </a:solidFill>
                  <a:prstDash val="solid"/>
                </a:ln>
                <a:solidFill>
                  <a:srgbClr val="FFFFFF"/>
                </a:solidFill>
                <a:effectLst>
                  <a:outerShdw dist="38100" dir="2700000" algn="tl" rotWithShape="0">
                    <a:schemeClr val="accent2"/>
                  </a:outerShdw>
                </a:effectLst>
              </a:rPr>
              <a:t>変形労働</a:t>
            </a:r>
            <a:endParaRPr lang="en-US" altLang="ja-JP" b="1" dirty="0">
              <a:ln w="6600">
                <a:solidFill>
                  <a:schemeClr val="accent2"/>
                </a:solidFill>
                <a:prstDash val="solid"/>
              </a:ln>
              <a:solidFill>
                <a:srgbClr val="FFFFFF"/>
              </a:solidFill>
              <a:effectLst>
                <a:outerShdw dist="38100" dir="2700000" algn="tl" rotWithShape="0">
                  <a:schemeClr val="accent2"/>
                </a:outerShdw>
              </a:effectLst>
            </a:endParaRPr>
          </a:p>
          <a:p>
            <a:pPr algn="ctr"/>
            <a:r>
              <a:rPr lang="ja-JP" altLang="en-US" b="1" dirty="0">
                <a:ln w="6600">
                  <a:solidFill>
                    <a:schemeClr val="accent2"/>
                  </a:solidFill>
                  <a:prstDash val="solid"/>
                </a:ln>
                <a:solidFill>
                  <a:srgbClr val="FFFFFF"/>
                </a:solidFill>
                <a:effectLst>
                  <a:outerShdw dist="38100" dir="2700000" algn="tl" rotWithShape="0">
                    <a:schemeClr val="accent2"/>
                  </a:outerShdw>
                </a:effectLst>
              </a:rPr>
              <a:t>時間制</a:t>
            </a:r>
            <a:endParaRPr lang="ja-JP" altLang="en-US" b="1" cap="none" spc="0" dirty="0">
              <a:ln w="6600">
                <a:solidFill>
                  <a:schemeClr val="accent2"/>
                </a:solidFill>
                <a:prstDash val="solid"/>
              </a:ln>
              <a:solidFill>
                <a:srgbClr val="FFFFFF"/>
              </a:solidFill>
              <a:effectLst>
                <a:outerShdw dist="38100" dir="2700000" algn="tl" rotWithShape="0">
                  <a:schemeClr val="accent2"/>
                </a:outerShdw>
              </a:effectLst>
            </a:endParaRPr>
          </a:p>
        </p:txBody>
      </p:sp>
      <p:grpSp>
        <p:nvGrpSpPr>
          <p:cNvPr id="102" name="グループ化 101"/>
          <p:cNvGrpSpPr/>
          <p:nvPr/>
        </p:nvGrpSpPr>
        <p:grpSpPr>
          <a:xfrm>
            <a:off x="5468997" y="1800457"/>
            <a:ext cx="2258594" cy="2424956"/>
            <a:chOff x="7309717" y="1922025"/>
            <a:chExt cx="2258594" cy="2424956"/>
          </a:xfrm>
        </p:grpSpPr>
        <p:pic>
          <p:nvPicPr>
            <p:cNvPr id="45" name="図 44"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15033" y="2935481"/>
              <a:ext cx="408750" cy="408750"/>
            </a:xfrm>
            <a:prstGeom prst="rect">
              <a:avLst/>
            </a:prstGeom>
          </p:spPr>
        </p:pic>
        <p:pic>
          <p:nvPicPr>
            <p:cNvPr id="46" name="図 45"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09717" y="2408297"/>
              <a:ext cx="414594" cy="382076"/>
            </a:xfrm>
            <a:prstGeom prst="rect">
              <a:avLst/>
            </a:prstGeom>
          </p:spPr>
        </p:pic>
        <p:grpSp>
          <p:nvGrpSpPr>
            <p:cNvPr id="101" name="グループ化 100"/>
            <p:cNvGrpSpPr/>
            <p:nvPr/>
          </p:nvGrpSpPr>
          <p:grpSpPr>
            <a:xfrm>
              <a:off x="7451439" y="1922025"/>
              <a:ext cx="2116872" cy="2424956"/>
              <a:chOff x="7461953" y="2070078"/>
              <a:chExt cx="2116872" cy="2424956"/>
            </a:xfrm>
          </p:grpSpPr>
          <p:pic>
            <p:nvPicPr>
              <p:cNvPr id="2" name="図 1" descr="画面の領域"/>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61953" y="3021229"/>
                <a:ext cx="431615" cy="368834"/>
              </a:xfrm>
              <a:prstGeom prst="rect">
                <a:avLst/>
              </a:prstGeom>
            </p:spPr>
          </p:pic>
          <p:pic>
            <p:nvPicPr>
              <p:cNvPr id="47" name="図 46" descr="画面の領域"/>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157249" y="2548604"/>
                <a:ext cx="421576" cy="382076"/>
              </a:xfrm>
              <a:prstGeom prst="rect">
                <a:avLst/>
              </a:prstGeom>
            </p:spPr>
          </p:pic>
          <p:pic>
            <p:nvPicPr>
              <p:cNvPr id="54" name="図 53"/>
              <p:cNvPicPr>
                <a:picLocks noChangeAspect="1"/>
              </p:cNvPicPr>
              <p:nvPr/>
            </p:nvPicPr>
            <p:blipFill>
              <a:blip r:embed="rId9"/>
              <a:stretch>
                <a:fillRect/>
              </a:stretch>
            </p:blipFill>
            <p:spPr>
              <a:xfrm>
                <a:off x="7735915" y="2070078"/>
                <a:ext cx="1389632" cy="800025"/>
              </a:xfrm>
              <a:prstGeom prst="rect">
                <a:avLst/>
              </a:prstGeom>
            </p:spPr>
          </p:pic>
          <p:pic>
            <p:nvPicPr>
              <p:cNvPr id="55" name="図 54"/>
              <p:cNvPicPr>
                <a:picLocks noChangeAspect="1"/>
              </p:cNvPicPr>
              <p:nvPr/>
            </p:nvPicPr>
            <p:blipFill>
              <a:blip r:embed="rId10"/>
              <a:stretch>
                <a:fillRect/>
              </a:stretch>
            </p:blipFill>
            <p:spPr>
              <a:xfrm>
                <a:off x="7972860" y="3039954"/>
                <a:ext cx="1139930" cy="313162"/>
              </a:xfrm>
              <a:prstGeom prst="rect">
                <a:avLst/>
              </a:prstGeom>
            </p:spPr>
          </p:pic>
          <p:sp>
            <p:nvSpPr>
              <p:cNvPr id="56" name="正方形/長方形 55"/>
              <p:cNvSpPr/>
              <p:nvPr/>
            </p:nvSpPr>
            <p:spPr>
              <a:xfrm>
                <a:off x="7730840" y="3479371"/>
                <a:ext cx="1623969" cy="1015663"/>
              </a:xfrm>
              <a:prstGeom prst="rect">
                <a:avLst/>
              </a:prstGeom>
              <a:noFill/>
            </p:spPr>
            <p:txBody>
              <a:bodyPr wrap="square" lIns="91440" tIns="45720" rIns="91440" bIns="45720">
                <a:spAutoFit/>
              </a:bodyPr>
              <a:lstStyle/>
              <a:p>
                <a:pPr algn="ctr"/>
                <a:r>
                  <a:rPr lang="ja-JP" altLang="en-US" sz="2000" b="1" dirty="0">
                    <a:ln w="6600">
                      <a:solidFill>
                        <a:schemeClr val="accent2"/>
                      </a:solidFill>
                      <a:prstDash val="solid"/>
                    </a:ln>
                    <a:solidFill>
                      <a:srgbClr val="FFFFFF"/>
                    </a:solidFill>
                    <a:effectLst>
                      <a:outerShdw dist="38100" dir="2700000" algn="tl" rotWithShape="0">
                        <a:schemeClr val="accent2"/>
                      </a:outerShdw>
                    </a:effectLst>
                  </a:rPr>
                  <a:t>フレックスタイム労働</a:t>
                </a:r>
                <a:endParaRPr lang="en-US" altLang="ja-JP" sz="2000" b="1" dirty="0">
                  <a:ln w="6600">
                    <a:solidFill>
                      <a:schemeClr val="accent2"/>
                    </a:solidFill>
                    <a:prstDash val="solid"/>
                  </a:ln>
                  <a:solidFill>
                    <a:srgbClr val="FFFFFF"/>
                  </a:solidFill>
                  <a:effectLst>
                    <a:outerShdw dist="38100" dir="2700000" algn="tl" rotWithShape="0">
                      <a:schemeClr val="accent2"/>
                    </a:outerShdw>
                  </a:effectLst>
                </a:endParaRPr>
              </a:p>
              <a:p>
                <a:pPr algn="ctr"/>
                <a:r>
                  <a:rPr lang="ja-JP" altLang="en-US" sz="2000" b="1" dirty="0">
                    <a:ln w="6600">
                      <a:solidFill>
                        <a:schemeClr val="accent2"/>
                      </a:solidFill>
                      <a:prstDash val="solid"/>
                    </a:ln>
                    <a:solidFill>
                      <a:srgbClr val="FFFFFF"/>
                    </a:solidFill>
                    <a:effectLst>
                      <a:outerShdw dist="38100" dir="2700000" algn="tl" rotWithShape="0">
                        <a:schemeClr val="accent2"/>
                      </a:outerShdw>
                    </a:effectLst>
                  </a:rPr>
                  <a:t>時間制</a:t>
                </a:r>
                <a:endParaRPr lang="ja-JP" altLang="en-US" sz="20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grpSp>
      </p:grpSp>
      <p:sp>
        <p:nvSpPr>
          <p:cNvPr id="57" name="正方形/長方形 56"/>
          <p:cNvSpPr/>
          <p:nvPr/>
        </p:nvSpPr>
        <p:spPr>
          <a:xfrm>
            <a:off x="363314" y="4254484"/>
            <a:ext cx="5539776" cy="338554"/>
          </a:xfrm>
          <a:prstGeom prst="rect">
            <a:avLst/>
          </a:prstGeom>
          <a:solidFill>
            <a:schemeClr val="accent4">
              <a:lumMod val="20000"/>
              <a:lumOff val="80000"/>
            </a:schemeClr>
          </a:solidFill>
        </p:spPr>
        <p:txBody>
          <a:bodyPr wrap="square">
            <a:spAutoFit/>
          </a:bodyPr>
          <a:lstStyle/>
          <a:p>
            <a:pPr algn="just">
              <a:spcAft>
                <a:spcPts val="0"/>
              </a:spcAft>
              <a:tabLst>
                <a:tab pos="1638935" algn="l"/>
              </a:tabLst>
            </a:pPr>
            <a:r>
              <a:rPr lang="ja-JP" altLang="en-US" sz="1600" b="1" kern="100" dirty="0">
                <a:latin typeface="Century" panose="02040604050505020304" pitchFamily="18" charset="0"/>
                <a:ea typeface="ＭＳ 明朝" panose="02020609040205080304" pitchFamily="17" charset="-128"/>
                <a:cs typeface="Times New Roman" panose="02020603050405020304" pitchFamily="18" charset="0"/>
              </a:rPr>
              <a:t>労働安全衛生法－労働時間の状況を把握する方法</a:t>
            </a:r>
            <a:endParaRPr lang="ja-JP" altLang="ja-JP" sz="1600" b="1" kern="100" dirty="0">
              <a:latin typeface="Century" panose="02040604050505020304" pitchFamily="18" charset="0"/>
              <a:ea typeface="ＭＳ 明朝" panose="02020609040205080304" pitchFamily="17" charset="-128"/>
              <a:cs typeface="Times New Roman" panose="02020603050405020304" pitchFamily="18" charset="0"/>
            </a:endParaRPr>
          </a:p>
        </p:txBody>
      </p:sp>
      <p:sp>
        <p:nvSpPr>
          <p:cNvPr id="59" name="テキスト プレースホルダー 2"/>
          <p:cNvSpPr txBox="1">
            <a:spLocks/>
          </p:cNvSpPr>
          <p:nvPr/>
        </p:nvSpPr>
        <p:spPr>
          <a:xfrm>
            <a:off x="19783" y="4989906"/>
            <a:ext cx="9756536" cy="884070"/>
          </a:xfrm>
          <a:prstGeom prst="rect">
            <a:avLst/>
          </a:prstGeom>
        </p:spPr>
        <p:txBody>
          <a:bodyPr/>
          <a:lstStyle>
            <a:lvl1pPr marL="185738" indent="-185738" algn="l" defTabSz="742950"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a:lnSpc>
                <a:spcPct val="100000"/>
              </a:lnSpc>
            </a:pPr>
            <a:endParaRPr lang="en-US" altLang="ja-JP" sz="1200" b="1" dirty="0">
              <a:latin typeface="ＭＳ 明朝" panose="02020609040205080304" pitchFamily="17" charset="-128"/>
              <a:ea typeface="ＭＳ 明朝" panose="02020609040205080304" pitchFamily="17" charset="-128"/>
            </a:endParaRPr>
          </a:p>
        </p:txBody>
      </p:sp>
      <p:grpSp>
        <p:nvGrpSpPr>
          <p:cNvPr id="61" name="グループ化 60"/>
          <p:cNvGrpSpPr/>
          <p:nvPr/>
        </p:nvGrpSpPr>
        <p:grpSpPr>
          <a:xfrm>
            <a:off x="212799" y="4661973"/>
            <a:ext cx="9637790" cy="1032069"/>
            <a:chOff x="82584" y="2695166"/>
            <a:chExt cx="9637790" cy="1347866"/>
          </a:xfrm>
        </p:grpSpPr>
        <p:grpSp>
          <p:nvGrpSpPr>
            <p:cNvPr id="64" name="グループ化 63"/>
            <p:cNvGrpSpPr/>
            <p:nvPr/>
          </p:nvGrpSpPr>
          <p:grpSpPr>
            <a:xfrm>
              <a:off x="82584" y="2695166"/>
              <a:ext cx="9637790" cy="1347866"/>
              <a:chOff x="129880" y="2822119"/>
              <a:chExt cx="9637790" cy="1347866"/>
            </a:xfrm>
          </p:grpSpPr>
          <p:sp>
            <p:nvSpPr>
              <p:cNvPr id="78" name="角丸四角形 77"/>
              <p:cNvSpPr/>
              <p:nvPr/>
            </p:nvSpPr>
            <p:spPr>
              <a:xfrm>
                <a:off x="129880" y="2822119"/>
                <a:ext cx="9637790" cy="129908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ja-JP" altLang="en-US" sz="1400" b="1" dirty="0">
                    <a:solidFill>
                      <a:srgbClr val="7030A0"/>
                    </a:solidFill>
                  </a:rPr>
                  <a:t>　</a:t>
                </a:r>
                <a:endParaRPr kumimoji="1" lang="en-US" altLang="ja-JP" sz="1400" b="1" dirty="0">
                  <a:solidFill>
                    <a:srgbClr val="7030A0"/>
                  </a:solidFill>
                </a:endParaRPr>
              </a:p>
              <a:p>
                <a:endParaRPr kumimoji="1" lang="en-US" altLang="ja-JP" sz="1400" b="1" dirty="0">
                  <a:solidFill>
                    <a:srgbClr val="7030A0"/>
                  </a:solidFill>
                </a:endParaRPr>
              </a:p>
              <a:p>
                <a:r>
                  <a:rPr lang="ja-JP" altLang="en-US" sz="1400" b="1" dirty="0">
                    <a:solidFill>
                      <a:srgbClr val="7030A0"/>
                    </a:solidFill>
                  </a:rPr>
                  <a:t>　</a:t>
                </a:r>
                <a:endParaRPr kumimoji="1" lang="ja-JP" altLang="en-US" sz="1400" b="1" dirty="0">
                  <a:solidFill>
                    <a:srgbClr val="7030A0"/>
                  </a:solidFill>
                </a:endParaRPr>
              </a:p>
            </p:txBody>
          </p:sp>
          <p:pic>
            <p:nvPicPr>
              <p:cNvPr id="79" name="図 78" descr="画面の領域"/>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40072" y="3296970"/>
                <a:ext cx="720080" cy="800745"/>
              </a:xfrm>
              <a:prstGeom prst="rect">
                <a:avLst/>
              </a:prstGeom>
            </p:spPr>
          </p:pic>
          <p:sp>
            <p:nvSpPr>
              <p:cNvPr id="80" name="テキスト ボックス 79"/>
              <p:cNvSpPr txBox="1"/>
              <p:nvPr/>
            </p:nvSpPr>
            <p:spPr>
              <a:xfrm>
                <a:off x="1176472" y="3337809"/>
                <a:ext cx="1584176" cy="602928"/>
              </a:xfrm>
              <a:prstGeom prst="rect">
                <a:avLst/>
              </a:prstGeom>
              <a:noFill/>
              <a:ln>
                <a:noFill/>
              </a:ln>
            </p:spPr>
            <p:txBody>
              <a:bodyPr wrap="square" rtlCol="0">
                <a:spAutoFit/>
              </a:bodyPr>
              <a:lstStyle/>
              <a:p>
                <a:r>
                  <a:rPr lang="ja-JP" altLang="en-US" sz="1200" b="1" dirty="0">
                    <a:solidFill>
                      <a:srgbClr val="7030A0"/>
                    </a:solidFill>
                  </a:rPr>
                  <a:t>会社側が、現認することにより確認</a:t>
                </a:r>
                <a:endParaRPr lang="en-US" altLang="ja-JP" sz="1200" b="1" dirty="0">
                  <a:solidFill>
                    <a:srgbClr val="7030A0"/>
                  </a:solidFill>
                </a:endParaRPr>
              </a:p>
            </p:txBody>
          </p:sp>
          <p:sp>
            <p:nvSpPr>
              <p:cNvPr id="81" name="テキスト ボックス 80"/>
              <p:cNvSpPr txBox="1"/>
              <p:nvPr/>
            </p:nvSpPr>
            <p:spPr>
              <a:xfrm>
                <a:off x="3248727" y="3325886"/>
                <a:ext cx="3279260" cy="844099"/>
              </a:xfrm>
              <a:prstGeom prst="rect">
                <a:avLst/>
              </a:prstGeom>
              <a:noFill/>
              <a:ln>
                <a:noFill/>
              </a:ln>
            </p:spPr>
            <p:txBody>
              <a:bodyPr wrap="square" rtlCol="0">
                <a:spAutoFit/>
              </a:bodyPr>
              <a:lstStyle/>
              <a:p>
                <a:r>
                  <a:rPr lang="ja-JP" altLang="en-US" sz="1200" b="1" dirty="0">
                    <a:solidFill>
                      <a:srgbClr val="7030A0"/>
                    </a:solidFill>
                  </a:rPr>
                  <a:t>タイムカード、ＩＣカード、パソコンの使用時間（ログ）の記録等の客観的な記録を基礎として確認し、適正に記録する。</a:t>
                </a:r>
                <a:endParaRPr lang="en-US" altLang="ja-JP" sz="1200" b="1" dirty="0">
                  <a:solidFill>
                    <a:srgbClr val="7030A0"/>
                  </a:solidFill>
                </a:endParaRPr>
              </a:p>
            </p:txBody>
          </p:sp>
          <p:pic>
            <p:nvPicPr>
              <p:cNvPr id="82" name="図 81" descr="画面の領域"/>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68470" y="3344796"/>
                <a:ext cx="580120" cy="698445"/>
              </a:xfrm>
              <a:prstGeom prst="rect">
                <a:avLst/>
              </a:prstGeom>
            </p:spPr>
          </p:pic>
          <p:sp>
            <p:nvSpPr>
              <p:cNvPr id="83" name="テキスト ボックス 82"/>
              <p:cNvSpPr txBox="1"/>
              <p:nvPr/>
            </p:nvSpPr>
            <p:spPr>
              <a:xfrm>
                <a:off x="7609269" y="3046964"/>
                <a:ext cx="1080120" cy="276999"/>
              </a:xfrm>
              <a:prstGeom prst="rect">
                <a:avLst/>
              </a:prstGeom>
              <a:noFill/>
              <a:ln>
                <a:noFill/>
              </a:ln>
            </p:spPr>
            <p:txBody>
              <a:bodyPr wrap="square" rtlCol="0">
                <a:spAutoFit/>
              </a:bodyPr>
              <a:lstStyle/>
              <a:p>
                <a:r>
                  <a:rPr lang="ja-JP" altLang="en-US" sz="1200" b="1" dirty="0">
                    <a:solidFill>
                      <a:srgbClr val="00B050"/>
                    </a:solidFill>
                  </a:rPr>
                  <a:t>ＩＣカード</a:t>
                </a:r>
                <a:endParaRPr lang="en-US" altLang="ja-JP" sz="1200" b="1" dirty="0">
                  <a:solidFill>
                    <a:srgbClr val="00B050"/>
                  </a:solidFill>
                </a:endParaRPr>
              </a:p>
            </p:txBody>
          </p:sp>
          <p:pic>
            <p:nvPicPr>
              <p:cNvPr id="84" name="図 83" descr="画面の領域"/>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796479" y="3376349"/>
                <a:ext cx="596795" cy="616135"/>
              </a:xfrm>
              <a:prstGeom prst="rect">
                <a:avLst/>
              </a:prstGeom>
            </p:spPr>
          </p:pic>
          <p:sp>
            <p:nvSpPr>
              <p:cNvPr id="85" name="テキスト ボックス 84"/>
              <p:cNvSpPr txBox="1"/>
              <p:nvPr/>
            </p:nvSpPr>
            <p:spPr>
              <a:xfrm>
                <a:off x="6515375" y="3031648"/>
                <a:ext cx="1223852" cy="276999"/>
              </a:xfrm>
              <a:prstGeom prst="rect">
                <a:avLst/>
              </a:prstGeom>
              <a:noFill/>
              <a:ln>
                <a:noFill/>
              </a:ln>
            </p:spPr>
            <p:txBody>
              <a:bodyPr wrap="square" rtlCol="0">
                <a:spAutoFit/>
              </a:bodyPr>
              <a:lstStyle/>
              <a:p>
                <a:r>
                  <a:rPr lang="ja-JP" altLang="en-US" sz="1200" b="1" dirty="0">
                    <a:solidFill>
                      <a:srgbClr val="00B050"/>
                    </a:solidFill>
                  </a:rPr>
                  <a:t>タイムカード</a:t>
                </a:r>
                <a:endParaRPr lang="en-US" altLang="ja-JP" sz="1200" b="1" dirty="0">
                  <a:solidFill>
                    <a:srgbClr val="00B050"/>
                  </a:solidFill>
                </a:endParaRPr>
              </a:p>
            </p:txBody>
          </p:sp>
          <p:pic>
            <p:nvPicPr>
              <p:cNvPr id="86" name="図 85" descr="画面の領域"/>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556372" y="3331713"/>
                <a:ext cx="928218" cy="672158"/>
              </a:xfrm>
              <a:prstGeom prst="rect">
                <a:avLst/>
              </a:prstGeom>
            </p:spPr>
          </p:pic>
          <p:sp>
            <p:nvSpPr>
              <p:cNvPr id="87" name="テキスト ボックス 86"/>
              <p:cNvSpPr txBox="1"/>
              <p:nvPr/>
            </p:nvSpPr>
            <p:spPr>
              <a:xfrm>
                <a:off x="8434780" y="3006325"/>
                <a:ext cx="1332890" cy="276999"/>
              </a:xfrm>
              <a:prstGeom prst="rect">
                <a:avLst/>
              </a:prstGeom>
              <a:noFill/>
              <a:ln>
                <a:noFill/>
              </a:ln>
            </p:spPr>
            <p:txBody>
              <a:bodyPr wrap="square" rtlCol="0">
                <a:spAutoFit/>
              </a:bodyPr>
              <a:lstStyle/>
              <a:p>
                <a:r>
                  <a:rPr lang="ja-JP" altLang="en-US" sz="1200" b="1" dirty="0">
                    <a:solidFill>
                      <a:srgbClr val="00B050"/>
                    </a:solidFill>
                  </a:rPr>
                  <a:t>パソコンのログ</a:t>
                </a:r>
                <a:endParaRPr lang="en-US" altLang="ja-JP" sz="1200" b="1" dirty="0">
                  <a:solidFill>
                    <a:srgbClr val="00B050"/>
                  </a:solidFill>
                </a:endParaRPr>
              </a:p>
            </p:txBody>
          </p:sp>
        </p:grpSp>
        <p:sp>
          <p:nvSpPr>
            <p:cNvPr id="63" name="正方形/長方形 62"/>
            <p:cNvSpPr/>
            <p:nvPr/>
          </p:nvSpPr>
          <p:spPr>
            <a:xfrm>
              <a:off x="2565557" y="3360294"/>
              <a:ext cx="646331" cy="369332"/>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b="1" dirty="0">
                  <a:ln/>
                  <a:solidFill>
                    <a:schemeClr val="accent4"/>
                  </a:solidFill>
                </a:rPr>
                <a:t>又は</a:t>
              </a:r>
              <a:endParaRPr lang="ja-JP" altLang="en-US" b="1" cap="none" spc="0" dirty="0">
                <a:ln/>
                <a:solidFill>
                  <a:schemeClr val="accent4"/>
                </a:solidFill>
                <a:effectLst/>
              </a:endParaRPr>
            </a:p>
          </p:txBody>
        </p:sp>
      </p:grpSp>
      <p:sp>
        <p:nvSpPr>
          <p:cNvPr id="91" name="角丸四角形 90"/>
          <p:cNvSpPr/>
          <p:nvPr/>
        </p:nvSpPr>
        <p:spPr>
          <a:xfrm>
            <a:off x="135485" y="5840671"/>
            <a:ext cx="9715104" cy="994719"/>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endParaRPr kumimoji="1" lang="en-US" altLang="ja-JP" sz="1400" b="1" dirty="0">
              <a:solidFill>
                <a:srgbClr val="7030A0"/>
              </a:solidFill>
            </a:endParaRPr>
          </a:p>
          <a:p>
            <a:r>
              <a:rPr lang="ja-JP" altLang="en-US" sz="1400" b="1" dirty="0">
                <a:solidFill>
                  <a:srgbClr val="7030A0"/>
                </a:solidFill>
              </a:rPr>
              <a:t>オフィスの入退室時刻の記録、メール、勤怠管理ツールでの出退勤の</a:t>
            </a:r>
            <a:endParaRPr lang="en-US" altLang="ja-JP" sz="1400" b="1" dirty="0">
              <a:solidFill>
                <a:srgbClr val="7030A0"/>
              </a:solidFill>
            </a:endParaRPr>
          </a:p>
          <a:p>
            <a:r>
              <a:rPr lang="ja-JP" altLang="en-US" sz="1400" b="1" dirty="0">
                <a:solidFill>
                  <a:srgbClr val="7030A0"/>
                </a:solidFill>
              </a:rPr>
              <a:t>報告時間、パソコンの使用時間等で確認する。</a:t>
            </a:r>
            <a:endParaRPr kumimoji="1" lang="ja-JP" altLang="en-US" sz="1400" b="1" dirty="0">
              <a:solidFill>
                <a:srgbClr val="7030A0"/>
              </a:solidFill>
            </a:endParaRPr>
          </a:p>
        </p:txBody>
      </p:sp>
      <p:sp>
        <p:nvSpPr>
          <p:cNvPr id="103" name="テキスト ボックス 102"/>
          <p:cNvSpPr txBox="1"/>
          <p:nvPr/>
        </p:nvSpPr>
        <p:spPr>
          <a:xfrm>
            <a:off x="248356" y="4616156"/>
            <a:ext cx="6349938" cy="276999"/>
          </a:xfrm>
          <a:prstGeom prst="rect">
            <a:avLst/>
          </a:prstGeom>
          <a:solidFill>
            <a:schemeClr val="bg2">
              <a:lumMod val="90000"/>
            </a:schemeClr>
          </a:solidFill>
        </p:spPr>
        <p:txBody>
          <a:bodyPr wrap="square" rtlCol="0">
            <a:spAutoFit/>
          </a:bodyPr>
          <a:lstStyle/>
          <a:p>
            <a:r>
              <a:rPr lang="ja-JP" altLang="en-US" sz="1200" b="1" dirty="0">
                <a:solidFill>
                  <a:srgbClr val="FF0000"/>
                </a:solidFill>
              </a:rPr>
              <a:t>管理監督者、事業場外みなし労働時間以外</a:t>
            </a:r>
          </a:p>
        </p:txBody>
      </p:sp>
      <p:sp>
        <p:nvSpPr>
          <p:cNvPr id="104" name="テキスト ボックス 103"/>
          <p:cNvSpPr txBox="1"/>
          <p:nvPr/>
        </p:nvSpPr>
        <p:spPr>
          <a:xfrm>
            <a:off x="286942" y="5707241"/>
            <a:ext cx="6349938" cy="276999"/>
          </a:xfrm>
          <a:prstGeom prst="rect">
            <a:avLst/>
          </a:prstGeom>
          <a:solidFill>
            <a:srgbClr val="0070C0"/>
          </a:solidFill>
        </p:spPr>
        <p:txBody>
          <a:bodyPr wrap="square" rtlCol="0">
            <a:spAutoFit/>
          </a:bodyPr>
          <a:lstStyle/>
          <a:p>
            <a:r>
              <a:rPr lang="ja-JP" altLang="en-US" sz="1200" b="1" dirty="0">
                <a:solidFill>
                  <a:srgbClr val="FFFF00"/>
                </a:solidFill>
              </a:rPr>
              <a:t>管理監督者、事業場外みなし労働時間</a:t>
            </a:r>
          </a:p>
        </p:txBody>
      </p:sp>
      <p:pic>
        <p:nvPicPr>
          <p:cNvPr id="108" name="図 107"/>
          <p:cNvPicPr>
            <a:picLocks noChangeAspect="1"/>
          </p:cNvPicPr>
          <p:nvPr/>
        </p:nvPicPr>
        <p:blipFill>
          <a:blip r:embed="rId15"/>
          <a:stretch>
            <a:fillRect/>
          </a:stretch>
        </p:blipFill>
        <p:spPr>
          <a:xfrm>
            <a:off x="6856383" y="6008769"/>
            <a:ext cx="619810" cy="753882"/>
          </a:xfrm>
          <a:prstGeom prst="rect">
            <a:avLst/>
          </a:prstGeom>
        </p:spPr>
      </p:pic>
      <p:sp>
        <p:nvSpPr>
          <p:cNvPr id="109" name="テキスト ボックス 108"/>
          <p:cNvSpPr txBox="1"/>
          <p:nvPr/>
        </p:nvSpPr>
        <p:spPr>
          <a:xfrm>
            <a:off x="6641717" y="5800517"/>
            <a:ext cx="1273336" cy="276999"/>
          </a:xfrm>
          <a:prstGeom prst="rect">
            <a:avLst/>
          </a:prstGeom>
          <a:noFill/>
          <a:ln>
            <a:noFill/>
          </a:ln>
        </p:spPr>
        <p:txBody>
          <a:bodyPr wrap="square" rtlCol="0">
            <a:spAutoFit/>
          </a:bodyPr>
          <a:lstStyle/>
          <a:p>
            <a:r>
              <a:rPr lang="ja-JP" altLang="en-US" sz="1200" b="1" dirty="0">
                <a:solidFill>
                  <a:srgbClr val="7030A0"/>
                </a:solidFill>
              </a:rPr>
              <a:t>入退室記録</a:t>
            </a:r>
            <a:endParaRPr lang="en-US" altLang="ja-JP" sz="1200" b="1" dirty="0">
              <a:solidFill>
                <a:srgbClr val="7030A0"/>
              </a:solidFill>
            </a:endParaRPr>
          </a:p>
        </p:txBody>
      </p:sp>
      <p:pic>
        <p:nvPicPr>
          <p:cNvPr id="110" name="図 109" descr="画面の領域"/>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801194" y="6256166"/>
            <a:ext cx="504057" cy="494270"/>
          </a:xfrm>
          <a:prstGeom prst="rect">
            <a:avLst/>
          </a:prstGeom>
        </p:spPr>
      </p:pic>
      <p:sp>
        <p:nvSpPr>
          <p:cNvPr id="111" name="テキスト ボックス 110"/>
          <p:cNvSpPr txBox="1"/>
          <p:nvPr/>
        </p:nvSpPr>
        <p:spPr>
          <a:xfrm>
            <a:off x="7595580" y="5848871"/>
            <a:ext cx="1273336" cy="461665"/>
          </a:xfrm>
          <a:prstGeom prst="rect">
            <a:avLst/>
          </a:prstGeom>
          <a:noFill/>
          <a:ln>
            <a:noFill/>
          </a:ln>
        </p:spPr>
        <p:txBody>
          <a:bodyPr wrap="square" rtlCol="0">
            <a:spAutoFit/>
          </a:bodyPr>
          <a:lstStyle/>
          <a:p>
            <a:r>
              <a:rPr lang="ja-JP" altLang="en-US" sz="1200" b="1" dirty="0">
                <a:solidFill>
                  <a:srgbClr val="7030A0"/>
                </a:solidFill>
              </a:rPr>
              <a:t>メール等での出退勤報告</a:t>
            </a:r>
            <a:endParaRPr lang="en-US" altLang="ja-JP" sz="1200" b="1" dirty="0">
              <a:solidFill>
                <a:srgbClr val="7030A0"/>
              </a:solidFill>
            </a:endParaRPr>
          </a:p>
        </p:txBody>
      </p:sp>
      <p:pic>
        <p:nvPicPr>
          <p:cNvPr id="112" name="図 111" descr="画面の領域"/>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906139" y="6256166"/>
            <a:ext cx="754265" cy="470610"/>
          </a:xfrm>
          <a:prstGeom prst="rect">
            <a:avLst/>
          </a:prstGeom>
        </p:spPr>
      </p:pic>
      <p:sp>
        <p:nvSpPr>
          <p:cNvPr id="113" name="テキスト ボックス 112"/>
          <p:cNvSpPr txBox="1"/>
          <p:nvPr/>
        </p:nvSpPr>
        <p:spPr>
          <a:xfrm>
            <a:off x="8825319" y="5827122"/>
            <a:ext cx="1058670" cy="461665"/>
          </a:xfrm>
          <a:prstGeom prst="rect">
            <a:avLst/>
          </a:prstGeom>
          <a:noFill/>
          <a:ln>
            <a:noFill/>
          </a:ln>
        </p:spPr>
        <p:txBody>
          <a:bodyPr wrap="square" rtlCol="0">
            <a:spAutoFit/>
          </a:bodyPr>
          <a:lstStyle/>
          <a:p>
            <a:r>
              <a:rPr lang="ja-JP" altLang="en-US" sz="1200" b="1" dirty="0">
                <a:solidFill>
                  <a:srgbClr val="7030A0"/>
                </a:solidFill>
              </a:rPr>
              <a:t>パソコンの</a:t>
            </a:r>
            <a:endParaRPr lang="en-US" altLang="ja-JP" sz="1200" b="1" dirty="0">
              <a:solidFill>
                <a:srgbClr val="7030A0"/>
              </a:solidFill>
            </a:endParaRPr>
          </a:p>
          <a:p>
            <a:r>
              <a:rPr lang="ja-JP" altLang="en-US" sz="1200" b="1" dirty="0">
                <a:solidFill>
                  <a:srgbClr val="7030A0"/>
                </a:solidFill>
              </a:rPr>
              <a:t>使用時間</a:t>
            </a:r>
            <a:endParaRPr lang="en-US" altLang="ja-JP" sz="1200" b="1" dirty="0">
              <a:solidFill>
                <a:srgbClr val="7030A0"/>
              </a:solidFill>
            </a:endParaRPr>
          </a:p>
        </p:txBody>
      </p:sp>
      <p:pic>
        <p:nvPicPr>
          <p:cNvPr id="4" name="図 3"/>
          <p:cNvPicPr>
            <a:picLocks noChangeAspect="1"/>
          </p:cNvPicPr>
          <p:nvPr/>
        </p:nvPicPr>
        <p:blipFill>
          <a:blip r:embed="rId18"/>
          <a:stretch>
            <a:fillRect/>
          </a:stretch>
        </p:blipFill>
        <p:spPr>
          <a:xfrm>
            <a:off x="-55312" y="-56731"/>
            <a:ext cx="10053175" cy="688908"/>
          </a:xfrm>
          <a:prstGeom prst="rect">
            <a:avLst/>
          </a:prstGeom>
        </p:spPr>
      </p:pic>
      <p:sp>
        <p:nvSpPr>
          <p:cNvPr id="58" name="テキスト プレースホルダー 11"/>
          <p:cNvSpPr txBox="1">
            <a:spLocks/>
          </p:cNvSpPr>
          <p:nvPr/>
        </p:nvSpPr>
        <p:spPr>
          <a:xfrm>
            <a:off x="-43782" y="447133"/>
            <a:ext cx="7877102" cy="341632"/>
          </a:xfrm>
          <a:prstGeom prst="rect">
            <a:avLst/>
          </a:prstGeom>
          <a:solidFill>
            <a:schemeClr val="accent6">
              <a:lumMod val="20000"/>
              <a:lumOff val="80000"/>
            </a:schemeClr>
          </a:solidFill>
        </p:spPr>
        <p:txBody>
          <a:bodyPr vert="horz" wrap="square" lIns="91440" tIns="45720" rIns="91440" bIns="45720" rtlCol="0">
            <a:spAutoFit/>
          </a:bodyPr>
          <a:lstStyle>
            <a:lvl1pPr marL="185738" indent="-185738" algn="l" defTabSz="742950"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t>（</a:t>
            </a:r>
            <a:r>
              <a:rPr lang="en-US" altLang="ja-JP" sz="1800" b="1" dirty="0"/>
              <a:t>9</a:t>
            </a:r>
            <a:r>
              <a:rPr lang="ja-JP" altLang="en-US" sz="1800" b="1" dirty="0"/>
              <a:t>）安全衛生の確保について　</a:t>
            </a:r>
            <a:r>
              <a:rPr lang="en-US" altLang="ja-JP" sz="1800" b="1" dirty="0"/>
              <a:t>Point</a:t>
            </a:r>
            <a:r>
              <a:rPr lang="ja-JP" altLang="en-US" sz="1800" b="1" dirty="0"/>
              <a:t>４　過重労働による健康障害防止</a:t>
            </a:r>
            <a:endParaRPr lang="en-US" altLang="ja-JP" sz="1800" b="1" dirty="0"/>
          </a:p>
        </p:txBody>
      </p:sp>
    </p:spTree>
    <p:extLst>
      <p:ext uri="{BB962C8B-B14F-4D97-AF65-F5344CB8AC3E}">
        <p14:creationId xmlns:p14="http://schemas.microsoft.com/office/powerpoint/2010/main" val="3059636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9E2A29CB-BA86-48A6-80E1-CB8750A963B5}" type="slidenum">
              <a:rPr lang="ja-JP" altLang="en-US" smtClean="0"/>
              <a:pPr/>
              <a:t>26</a:t>
            </a:fld>
            <a:endParaRPr lang="ja-JP" altLang="en-US" dirty="0"/>
          </a:p>
        </p:txBody>
      </p:sp>
      <p:pic>
        <p:nvPicPr>
          <p:cNvPr id="6" name="図 5"/>
          <p:cNvPicPr>
            <a:picLocks noChangeAspect="1"/>
          </p:cNvPicPr>
          <p:nvPr/>
        </p:nvPicPr>
        <p:blipFill>
          <a:blip r:embed="rId2"/>
          <a:stretch>
            <a:fillRect/>
          </a:stretch>
        </p:blipFill>
        <p:spPr>
          <a:xfrm>
            <a:off x="344488" y="599202"/>
            <a:ext cx="9198775" cy="6186589"/>
          </a:xfrm>
          <a:prstGeom prst="rect">
            <a:avLst/>
          </a:prstGeom>
        </p:spPr>
      </p:pic>
      <p:sp>
        <p:nvSpPr>
          <p:cNvPr id="7" name="正方形/長方形 6"/>
          <p:cNvSpPr/>
          <p:nvPr/>
        </p:nvSpPr>
        <p:spPr>
          <a:xfrm>
            <a:off x="218721" y="260648"/>
            <a:ext cx="2069983" cy="677108"/>
          </a:xfrm>
          <a:prstGeom prst="rect">
            <a:avLst/>
          </a:prstGeom>
          <a:solidFill>
            <a:schemeClr val="bg2"/>
          </a:solidFill>
        </p:spPr>
        <p:txBody>
          <a:bodyPr wrap="square">
            <a:spAutoFit/>
          </a:bodyPr>
          <a:lstStyle/>
          <a:p>
            <a:pPr algn="just">
              <a:spcAft>
                <a:spcPts val="0"/>
              </a:spcAft>
              <a:tabLst>
                <a:tab pos="1638935" algn="l"/>
              </a:tabLst>
            </a:pPr>
            <a:r>
              <a:rPr lang="ja-JP" altLang="ja-JP" sz="1200" b="1" kern="100" dirty="0">
                <a:latin typeface="Century" panose="02040604050505020304" pitchFamily="18" charset="0"/>
                <a:ea typeface="ＭＳ 明朝" panose="02020609040205080304" pitchFamily="17" charset="-128"/>
                <a:cs typeface="Times New Roman" panose="02020603050405020304" pitchFamily="18" charset="0"/>
              </a:rPr>
              <a:t>注：</a:t>
            </a:r>
            <a:r>
              <a:rPr lang="ja-JP" altLang="ja-JP" sz="1200" b="1" kern="100" dirty="0">
                <a:solidFill>
                  <a:srgbClr val="FF0000"/>
                </a:solidFill>
                <a:latin typeface="Century" panose="02040604050505020304" pitchFamily="18" charset="0"/>
                <a:ea typeface="ＭＳ 明朝" panose="02020609040205080304" pitchFamily="17" charset="-128"/>
                <a:cs typeface="Times New Roman" panose="02020603050405020304" pitchFamily="18" charset="0"/>
              </a:rPr>
              <a:t>赤い矢印は実施義務</a:t>
            </a:r>
            <a:r>
              <a:rPr lang="ja-JP" altLang="ja-JP" sz="1200" b="1" kern="100" dirty="0">
                <a:latin typeface="Century" panose="02040604050505020304" pitchFamily="18" charset="0"/>
                <a:ea typeface="ＭＳ 明朝" panose="02020609040205080304" pitchFamily="17" charset="-128"/>
                <a:cs typeface="Times New Roman" panose="02020603050405020304" pitchFamily="18" charset="0"/>
              </a:rPr>
              <a:t>、</a:t>
            </a:r>
            <a:r>
              <a:rPr lang="ja-JP" altLang="ja-JP" sz="1200" b="1" kern="100" dirty="0">
                <a:solidFill>
                  <a:srgbClr val="0070C0"/>
                </a:solidFill>
                <a:latin typeface="Century" panose="02040604050505020304" pitchFamily="18" charset="0"/>
                <a:ea typeface="ＭＳ 明朝" panose="02020609040205080304" pitchFamily="17" charset="-128"/>
                <a:cs typeface="Times New Roman" panose="02020603050405020304" pitchFamily="18" charset="0"/>
              </a:rPr>
              <a:t>青い矢印は努力義務</a:t>
            </a:r>
            <a:r>
              <a:rPr lang="ja-JP" altLang="ja-JP" sz="1200" b="1" kern="100" dirty="0">
                <a:latin typeface="Century" panose="02040604050505020304" pitchFamily="18" charset="0"/>
                <a:ea typeface="ＭＳ 明朝" panose="02020609040205080304" pitchFamily="17" charset="-128"/>
                <a:cs typeface="Times New Roman" panose="02020603050405020304" pitchFamily="18" charset="0"/>
              </a:rPr>
              <a:t>の流れを示しています</a:t>
            </a:r>
            <a:r>
              <a:rPr lang="ja-JP" altLang="ja-JP" sz="1400" kern="100" dirty="0">
                <a:latin typeface="Century" panose="02040604050505020304" pitchFamily="18" charset="0"/>
                <a:ea typeface="ＭＳ 明朝" panose="02020609040205080304" pitchFamily="17" charset="-128"/>
                <a:cs typeface="Times New Roman" panose="02020603050405020304" pitchFamily="18" charset="0"/>
              </a:rPr>
              <a:t>。</a:t>
            </a:r>
          </a:p>
        </p:txBody>
      </p:sp>
      <p:sp>
        <p:nvSpPr>
          <p:cNvPr id="8" name="角丸四角形 7"/>
          <p:cNvSpPr/>
          <p:nvPr/>
        </p:nvSpPr>
        <p:spPr>
          <a:xfrm>
            <a:off x="3152800" y="224880"/>
            <a:ext cx="3096344" cy="297960"/>
          </a:xfrm>
          <a:prstGeom prst="roundRect">
            <a:avLst/>
          </a:prstGeom>
          <a:pattFill prst="wdDnDiag">
            <a:fgClr>
              <a:schemeClr val="accent6">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b="1" dirty="0">
                <a:solidFill>
                  <a:srgbClr val="FF0000"/>
                </a:solidFill>
              </a:rPr>
              <a:t>面接指導及び</a:t>
            </a:r>
            <a:r>
              <a:rPr lang="ja-JP" altLang="en-US" sz="1600" b="1" dirty="0">
                <a:solidFill>
                  <a:srgbClr val="FF0000"/>
                </a:solidFill>
              </a:rPr>
              <a:t>事後</a:t>
            </a:r>
            <a:r>
              <a:rPr kumimoji="1" lang="ja-JP" altLang="en-US" sz="1600" b="1" dirty="0">
                <a:solidFill>
                  <a:srgbClr val="FF0000"/>
                </a:solidFill>
              </a:rPr>
              <a:t>措置等の流れ</a:t>
            </a:r>
          </a:p>
        </p:txBody>
      </p:sp>
    </p:spTree>
    <p:extLst>
      <p:ext uri="{BB962C8B-B14F-4D97-AF65-F5344CB8AC3E}">
        <p14:creationId xmlns:p14="http://schemas.microsoft.com/office/powerpoint/2010/main" val="24940144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27</a:t>
            </a:fld>
            <a:endParaRPr kumimoji="1" lang="ja-JP" altLang="en-US"/>
          </a:p>
        </p:txBody>
      </p:sp>
      <p:pic>
        <p:nvPicPr>
          <p:cNvPr id="6" name="図 5"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21" y="1142645"/>
            <a:ext cx="9781957" cy="5670906"/>
          </a:xfrm>
          <a:prstGeom prst="rect">
            <a:avLst/>
          </a:prstGeom>
        </p:spPr>
      </p:pic>
      <p:sp>
        <p:nvSpPr>
          <p:cNvPr id="8"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9" name="テキスト プレースホルダー 11"/>
          <p:cNvSpPr txBox="1">
            <a:spLocks noGrp="1"/>
          </p:cNvSpPr>
          <p:nvPr>
            <p:ph type="body" sz="quarter" idx="4294967295"/>
          </p:nvPr>
        </p:nvSpPr>
        <p:spPr>
          <a:xfrm>
            <a:off x="-43782" y="447133"/>
            <a:ext cx="9934552" cy="695511"/>
          </a:xfrm>
          <a:prstGeom prst="rect">
            <a:avLst/>
          </a:prstGeom>
          <a:solidFill>
            <a:schemeClr val="accent6">
              <a:lumMod val="20000"/>
              <a:lumOff val="80000"/>
            </a:schemeClr>
          </a:solidFill>
        </p:spPr>
        <p:txBody>
          <a:bodyPr wrap="square" rtlCol="0">
            <a:spAutoFit/>
          </a:bodyPr>
          <a:lstStyle/>
          <a:p>
            <a:pPr marL="0" indent="0">
              <a:buNone/>
            </a:pPr>
            <a:r>
              <a:rPr lang="ja-JP" altLang="en-US" sz="1800" b="1" dirty="0"/>
              <a:t>（</a:t>
            </a:r>
            <a:r>
              <a:rPr lang="en-US" altLang="ja-JP" sz="1800" b="1" dirty="0"/>
              <a:t>9</a:t>
            </a:r>
            <a:r>
              <a:rPr lang="ja-JP" altLang="en-US" sz="1800" b="1" dirty="0"/>
              <a:t>）安全衛生の確保について　</a:t>
            </a:r>
            <a:r>
              <a:rPr lang="en-US" altLang="ja-JP" sz="1800" b="1" dirty="0"/>
              <a:t>Point</a:t>
            </a:r>
            <a:r>
              <a:rPr lang="ja-JP" altLang="en-US" sz="1800" b="1" dirty="0"/>
              <a:t>５　</a:t>
            </a:r>
            <a:endParaRPr lang="en-US" altLang="ja-JP" sz="1800" b="1" dirty="0"/>
          </a:p>
          <a:p>
            <a:pPr marL="0" indent="0">
              <a:buNone/>
            </a:pPr>
            <a:r>
              <a:rPr lang="ja-JP" altLang="en-US" sz="1800" b="1" dirty="0"/>
              <a:t>　　情報機器操作における労働衛生管理のためのガイドライン①</a:t>
            </a:r>
            <a:endParaRPr lang="en-US" altLang="ja-JP" sz="1800" b="1" dirty="0"/>
          </a:p>
        </p:txBody>
      </p:sp>
    </p:spTree>
    <p:extLst>
      <p:ext uri="{BB962C8B-B14F-4D97-AF65-F5344CB8AC3E}">
        <p14:creationId xmlns:p14="http://schemas.microsoft.com/office/powerpoint/2010/main" val="14452798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28</a:t>
            </a:fld>
            <a:endParaRPr kumimoji="1" lang="ja-JP" altLang="en-US"/>
          </a:p>
        </p:txBody>
      </p:sp>
      <p:grpSp>
        <p:nvGrpSpPr>
          <p:cNvPr id="5" name="グループ化 4"/>
          <p:cNvGrpSpPr/>
          <p:nvPr/>
        </p:nvGrpSpPr>
        <p:grpSpPr>
          <a:xfrm>
            <a:off x="992561" y="2204866"/>
            <a:ext cx="2520280" cy="2588057"/>
            <a:chOff x="0" y="0"/>
            <a:chExt cx="2295525" cy="2871859"/>
          </a:xfrm>
        </p:grpSpPr>
        <p:grpSp>
          <p:nvGrpSpPr>
            <p:cNvPr id="6" name="グループ化 5"/>
            <p:cNvGrpSpPr/>
            <p:nvPr/>
          </p:nvGrpSpPr>
          <p:grpSpPr>
            <a:xfrm>
              <a:off x="76318" y="0"/>
              <a:ext cx="2219207" cy="2871859"/>
              <a:chOff x="76318" y="0"/>
              <a:chExt cx="2219207" cy="2871859"/>
            </a:xfrm>
          </p:grpSpPr>
          <p:pic>
            <p:nvPicPr>
              <p:cNvPr id="9" name="図 8"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614460" y="2352721"/>
                <a:ext cx="362001" cy="676276"/>
              </a:xfrm>
              <a:prstGeom prst="rect">
                <a:avLst/>
              </a:prstGeom>
            </p:spPr>
          </p:pic>
          <p:pic>
            <p:nvPicPr>
              <p:cNvPr id="10" name="図 9"/>
              <p:cNvPicPr>
                <a:picLocks noChangeAspect="1"/>
              </p:cNvPicPr>
              <p:nvPr/>
            </p:nvPicPr>
            <p:blipFill>
              <a:blip r:embed="rId3"/>
              <a:stretch>
                <a:fillRect/>
              </a:stretch>
            </p:blipFill>
            <p:spPr>
              <a:xfrm flipH="1">
                <a:off x="181894" y="0"/>
                <a:ext cx="2113631" cy="1944793"/>
              </a:xfrm>
              <a:prstGeom prst="rect">
                <a:avLst/>
              </a:prstGeom>
            </p:spPr>
          </p:pic>
          <p:pic>
            <p:nvPicPr>
              <p:cNvPr id="11" name="図 10"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6318" y="1800225"/>
                <a:ext cx="1323856" cy="876300"/>
              </a:xfrm>
              <a:prstGeom prst="rect">
                <a:avLst/>
              </a:prstGeom>
            </p:spPr>
          </p:pic>
          <p:pic>
            <p:nvPicPr>
              <p:cNvPr id="12" name="図 11"/>
              <p:cNvPicPr>
                <a:picLocks noChangeAspect="1"/>
              </p:cNvPicPr>
              <p:nvPr/>
            </p:nvPicPr>
            <p:blipFill>
              <a:blip r:embed="rId5"/>
              <a:stretch>
                <a:fillRect/>
              </a:stretch>
            </p:blipFill>
            <p:spPr>
              <a:xfrm rot="16200000">
                <a:off x="1559265" y="2022133"/>
                <a:ext cx="758586" cy="359695"/>
              </a:xfrm>
              <a:prstGeom prst="rect">
                <a:avLst/>
              </a:prstGeom>
            </p:spPr>
          </p:pic>
        </p:grpSp>
        <p:pic>
          <p:nvPicPr>
            <p:cNvPr id="7" name="図 6"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114550"/>
              <a:ext cx="933608" cy="628649"/>
            </a:xfrm>
            <a:prstGeom prst="rect">
              <a:avLst/>
            </a:prstGeom>
          </p:spPr>
        </p:pic>
        <p:pic>
          <p:nvPicPr>
            <p:cNvPr id="8" name="図 7" descr="画面の領域"/>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flipV="1">
              <a:off x="257171" y="1596736"/>
              <a:ext cx="666753" cy="155863"/>
            </a:xfrm>
            <a:prstGeom prst="rect">
              <a:avLst/>
            </a:prstGeom>
          </p:spPr>
        </p:pic>
      </p:grpSp>
      <p:sp>
        <p:nvSpPr>
          <p:cNvPr id="15" name="右矢印 14"/>
          <p:cNvSpPr/>
          <p:nvPr/>
        </p:nvSpPr>
        <p:spPr>
          <a:xfrm rot="11533421">
            <a:off x="3224809" y="3139702"/>
            <a:ext cx="576064"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3817213" y="2989837"/>
            <a:ext cx="1756716" cy="461665"/>
          </a:xfrm>
          <a:prstGeom prst="rect">
            <a:avLst/>
          </a:prstGeom>
          <a:solidFill>
            <a:srgbClr val="00B0F0"/>
          </a:solidFill>
          <a:ln>
            <a:solidFill>
              <a:schemeClr val="accent1">
                <a:shade val="50000"/>
              </a:schemeClr>
            </a:solidFill>
          </a:ln>
        </p:spPr>
        <p:txBody>
          <a:bodyPr wrap="square" rtlCol="0">
            <a:spAutoFit/>
          </a:bodyPr>
          <a:lstStyle/>
          <a:p>
            <a:r>
              <a:rPr lang="ja-JP" altLang="en-US" sz="1200" b="1" dirty="0"/>
              <a:t>画面は水平規模より下に設置する。</a:t>
            </a:r>
            <a:endParaRPr lang="en-US" altLang="ja-JP" sz="1200" b="1" dirty="0"/>
          </a:p>
        </p:txBody>
      </p:sp>
      <p:sp>
        <p:nvSpPr>
          <p:cNvPr id="17" name="テキスト ボックス 16"/>
          <p:cNvSpPr txBox="1"/>
          <p:nvPr/>
        </p:nvSpPr>
        <p:spPr>
          <a:xfrm>
            <a:off x="2085455" y="5119152"/>
            <a:ext cx="1756716" cy="646331"/>
          </a:xfrm>
          <a:prstGeom prst="rect">
            <a:avLst/>
          </a:prstGeom>
          <a:solidFill>
            <a:srgbClr val="00B0F0"/>
          </a:solidFill>
          <a:ln>
            <a:solidFill>
              <a:schemeClr val="accent1">
                <a:shade val="50000"/>
              </a:schemeClr>
            </a:solidFill>
          </a:ln>
        </p:spPr>
        <p:txBody>
          <a:bodyPr wrap="square" rtlCol="0">
            <a:spAutoFit/>
          </a:bodyPr>
          <a:lstStyle/>
          <a:p>
            <a:r>
              <a:rPr lang="ja-JP" altLang="en-US" sz="1200" b="1" dirty="0"/>
              <a:t>足裏全体が床に接すること。足がつかない場合は、足台を利用する。</a:t>
            </a:r>
            <a:endParaRPr lang="en-US" altLang="ja-JP" sz="1200" b="1" dirty="0"/>
          </a:p>
        </p:txBody>
      </p:sp>
      <p:sp>
        <p:nvSpPr>
          <p:cNvPr id="18" name="右矢印 17"/>
          <p:cNvSpPr/>
          <p:nvPr/>
        </p:nvSpPr>
        <p:spPr>
          <a:xfrm rot="13816007">
            <a:off x="2123187" y="4684911"/>
            <a:ext cx="576064"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円弧 18"/>
          <p:cNvSpPr/>
          <p:nvPr/>
        </p:nvSpPr>
        <p:spPr>
          <a:xfrm>
            <a:off x="1374198" y="3247714"/>
            <a:ext cx="759955" cy="766267"/>
          </a:xfrm>
          <a:prstGeom prst="arc">
            <a:avLst/>
          </a:prstGeom>
          <a:ln w="50800">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 name="テキスト ボックス 19"/>
          <p:cNvSpPr txBox="1"/>
          <p:nvPr/>
        </p:nvSpPr>
        <p:spPr>
          <a:xfrm>
            <a:off x="2126670" y="3091374"/>
            <a:ext cx="878358" cy="276999"/>
          </a:xfrm>
          <a:prstGeom prst="rect">
            <a:avLst/>
          </a:prstGeom>
          <a:solidFill>
            <a:srgbClr val="00B0F0"/>
          </a:solidFill>
          <a:ln>
            <a:solidFill>
              <a:schemeClr val="accent1">
                <a:shade val="50000"/>
              </a:schemeClr>
            </a:solidFill>
          </a:ln>
        </p:spPr>
        <p:txBody>
          <a:bodyPr wrap="square" rtlCol="0">
            <a:spAutoFit/>
          </a:bodyPr>
          <a:lstStyle/>
          <a:p>
            <a:r>
              <a:rPr lang="en-US" altLang="ja-JP" sz="1200" b="1" dirty="0"/>
              <a:t>90</a:t>
            </a:r>
            <a:r>
              <a:rPr lang="ja-JP" altLang="en-US" sz="1200" b="1" dirty="0"/>
              <a:t>度以上</a:t>
            </a:r>
            <a:endParaRPr lang="en-US" altLang="ja-JP" sz="1200" b="1" dirty="0"/>
          </a:p>
        </p:txBody>
      </p:sp>
      <p:sp>
        <p:nvSpPr>
          <p:cNvPr id="21" name="右矢印 20"/>
          <p:cNvSpPr/>
          <p:nvPr/>
        </p:nvSpPr>
        <p:spPr>
          <a:xfrm rot="2551866">
            <a:off x="842669" y="2707509"/>
            <a:ext cx="808080" cy="284567"/>
          </a:xfrm>
          <a:prstGeom prst="rightArrow">
            <a:avLst/>
          </a:prstGeom>
          <a:solidFill>
            <a:schemeClr val="accent1">
              <a:lumMod val="20000"/>
              <a:lumOff val="8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テキスト ボックス 21"/>
          <p:cNvSpPr txBox="1"/>
          <p:nvPr/>
        </p:nvSpPr>
        <p:spPr>
          <a:xfrm>
            <a:off x="60166" y="1594640"/>
            <a:ext cx="1317953" cy="830997"/>
          </a:xfrm>
          <a:prstGeom prst="rect">
            <a:avLst/>
          </a:prstGeom>
          <a:solidFill>
            <a:schemeClr val="accent1">
              <a:lumMod val="20000"/>
              <a:lumOff val="80000"/>
            </a:schemeClr>
          </a:solidFill>
          <a:ln>
            <a:solidFill>
              <a:schemeClr val="accent1">
                <a:shade val="50000"/>
              </a:schemeClr>
            </a:solidFill>
          </a:ln>
        </p:spPr>
        <p:txBody>
          <a:bodyPr wrap="square" rtlCol="0">
            <a:spAutoFit/>
          </a:bodyPr>
          <a:lstStyle/>
          <a:p>
            <a:r>
              <a:rPr lang="ja-JP" altLang="en-US" sz="1200" b="1" dirty="0"/>
              <a:t>上腕垂直、肘を</a:t>
            </a:r>
            <a:r>
              <a:rPr lang="en-US" altLang="ja-JP" sz="1200" b="1" dirty="0"/>
              <a:t>90</a:t>
            </a:r>
            <a:r>
              <a:rPr lang="ja-JP" altLang="en-US" sz="1200" b="1" dirty="0"/>
              <a:t>度以上にしてキーボードに自然に手が届く。</a:t>
            </a:r>
            <a:endParaRPr lang="en-US" altLang="ja-JP" sz="1200" b="1" dirty="0"/>
          </a:p>
        </p:txBody>
      </p:sp>
      <p:sp>
        <p:nvSpPr>
          <p:cNvPr id="23" name="右矢印 22"/>
          <p:cNvSpPr/>
          <p:nvPr/>
        </p:nvSpPr>
        <p:spPr>
          <a:xfrm>
            <a:off x="852785" y="3623865"/>
            <a:ext cx="427808" cy="197473"/>
          </a:xfrm>
          <a:prstGeom prst="rightArrow">
            <a:avLst/>
          </a:prstGeom>
          <a:solidFill>
            <a:schemeClr val="accent1">
              <a:lumMod val="20000"/>
              <a:lumOff val="8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93248" y="3415486"/>
            <a:ext cx="703343" cy="830997"/>
          </a:xfrm>
          <a:prstGeom prst="rect">
            <a:avLst/>
          </a:prstGeom>
          <a:solidFill>
            <a:schemeClr val="accent1">
              <a:lumMod val="20000"/>
              <a:lumOff val="80000"/>
            </a:schemeClr>
          </a:solidFill>
          <a:ln>
            <a:solidFill>
              <a:schemeClr val="accent1">
                <a:shade val="50000"/>
              </a:schemeClr>
            </a:solidFill>
          </a:ln>
        </p:spPr>
        <p:txBody>
          <a:bodyPr wrap="square" rtlCol="0">
            <a:spAutoFit/>
          </a:bodyPr>
          <a:lstStyle/>
          <a:p>
            <a:r>
              <a:rPr lang="ja-JP" altLang="en-US" sz="1200" b="1" dirty="0"/>
              <a:t>腕は机か椅子の肘で支える。</a:t>
            </a:r>
            <a:endParaRPr lang="en-US" altLang="ja-JP" sz="1200" b="1" dirty="0"/>
          </a:p>
        </p:txBody>
      </p:sp>
      <p:sp>
        <p:nvSpPr>
          <p:cNvPr id="25" name="左右矢印 24"/>
          <p:cNvSpPr/>
          <p:nvPr/>
        </p:nvSpPr>
        <p:spPr>
          <a:xfrm rot="1366819">
            <a:off x="2192388" y="2650515"/>
            <a:ext cx="842381" cy="28904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テキスト ボックス 25"/>
          <p:cNvSpPr txBox="1"/>
          <p:nvPr/>
        </p:nvSpPr>
        <p:spPr>
          <a:xfrm>
            <a:off x="2529826" y="1834531"/>
            <a:ext cx="1312345" cy="461665"/>
          </a:xfrm>
          <a:prstGeom prst="rect">
            <a:avLst/>
          </a:prstGeom>
          <a:solidFill>
            <a:srgbClr val="00B0F0"/>
          </a:solidFill>
          <a:ln>
            <a:solidFill>
              <a:schemeClr val="accent1">
                <a:shade val="50000"/>
              </a:schemeClr>
            </a:solidFill>
          </a:ln>
        </p:spPr>
        <p:txBody>
          <a:bodyPr wrap="square" rtlCol="0">
            <a:spAutoFit/>
          </a:bodyPr>
          <a:lstStyle/>
          <a:p>
            <a:r>
              <a:rPr lang="ja-JP" altLang="en-US" sz="1200" b="1" dirty="0"/>
              <a:t>ディスプレイまで４０㎝以上</a:t>
            </a:r>
            <a:endParaRPr lang="en-US" altLang="ja-JP" sz="1200" b="1" dirty="0"/>
          </a:p>
        </p:txBody>
      </p:sp>
      <p:sp>
        <p:nvSpPr>
          <p:cNvPr id="27" name="右矢印 26"/>
          <p:cNvSpPr/>
          <p:nvPr/>
        </p:nvSpPr>
        <p:spPr>
          <a:xfrm rot="17759284">
            <a:off x="1475897" y="4310798"/>
            <a:ext cx="576064" cy="278540"/>
          </a:xfrm>
          <a:prstGeom prst="rightArrow">
            <a:avLst/>
          </a:prstGeom>
          <a:solidFill>
            <a:schemeClr val="accent1">
              <a:lumMod val="20000"/>
              <a:lumOff val="8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p:cNvSpPr txBox="1"/>
          <p:nvPr/>
        </p:nvSpPr>
        <p:spPr>
          <a:xfrm>
            <a:off x="297368" y="4783760"/>
            <a:ext cx="1756716" cy="461665"/>
          </a:xfrm>
          <a:prstGeom prst="rect">
            <a:avLst/>
          </a:prstGeom>
          <a:solidFill>
            <a:schemeClr val="accent1">
              <a:lumMod val="20000"/>
              <a:lumOff val="80000"/>
            </a:schemeClr>
          </a:solidFill>
          <a:ln>
            <a:solidFill>
              <a:schemeClr val="accent1">
                <a:shade val="50000"/>
              </a:schemeClr>
            </a:solidFill>
          </a:ln>
        </p:spPr>
        <p:txBody>
          <a:bodyPr wrap="square" rtlCol="0">
            <a:spAutoFit/>
          </a:bodyPr>
          <a:lstStyle/>
          <a:p>
            <a:r>
              <a:rPr lang="ja-JP" altLang="en-US" sz="1200" b="1" dirty="0"/>
              <a:t>手の指が入るほどのゆとり。</a:t>
            </a:r>
            <a:endParaRPr lang="en-US" altLang="ja-JP" sz="1200" b="1" dirty="0"/>
          </a:p>
        </p:txBody>
      </p:sp>
      <p:sp>
        <p:nvSpPr>
          <p:cNvPr id="29" name="角丸四角形 28"/>
          <p:cNvSpPr/>
          <p:nvPr/>
        </p:nvSpPr>
        <p:spPr>
          <a:xfrm>
            <a:off x="0" y="1111784"/>
            <a:ext cx="4088904"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bg1"/>
                </a:solidFill>
              </a:rPr>
              <a:t>情報機器作業中の姿勢</a:t>
            </a:r>
          </a:p>
        </p:txBody>
      </p:sp>
      <p:sp>
        <p:nvSpPr>
          <p:cNvPr id="30" name="角丸四角形 29"/>
          <p:cNvSpPr/>
          <p:nvPr/>
        </p:nvSpPr>
        <p:spPr>
          <a:xfrm>
            <a:off x="5426234" y="1153493"/>
            <a:ext cx="4088904"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solidFill>
                  <a:schemeClr val="bg1"/>
                </a:solidFill>
              </a:rPr>
              <a:t>情報機器作業時間</a:t>
            </a:r>
          </a:p>
        </p:txBody>
      </p:sp>
      <p:sp>
        <p:nvSpPr>
          <p:cNvPr id="31" name="テキスト ボックス 30"/>
          <p:cNvSpPr txBox="1"/>
          <p:nvPr/>
        </p:nvSpPr>
        <p:spPr>
          <a:xfrm>
            <a:off x="5399031" y="1479179"/>
            <a:ext cx="4306497" cy="1200329"/>
          </a:xfrm>
          <a:prstGeom prst="rect">
            <a:avLst/>
          </a:prstGeom>
          <a:solidFill>
            <a:schemeClr val="accent4">
              <a:lumMod val="20000"/>
              <a:lumOff val="80000"/>
            </a:schemeClr>
          </a:solidFill>
          <a:ln>
            <a:solidFill>
              <a:schemeClr val="accent1">
                <a:shade val="50000"/>
              </a:schemeClr>
            </a:solidFill>
          </a:ln>
        </p:spPr>
        <p:txBody>
          <a:bodyPr wrap="square" rtlCol="0">
            <a:spAutoFit/>
          </a:bodyPr>
          <a:lstStyle/>
          <a:p>
            <a:pPr marL="171450" indent="-171450">
              <a:buFont typeface="Arial" panose="020B0604020202020204" pitchFamily="34" charset="0"/>
              <a:buChar char="•"/>
            </a:pPr>
            <a:r>
              <a:rPr lang="ja-JP" altLang="en-US" sz="1200" b="1" dirty="0"/>
              <a:t>情報機器作業は過度に長時間にならないようにする。</a:t>
            </a:r>
            <a:endParaRPr lang="en-US" altLang="ja-JP" sz="1200" b="1" dirty="0"/>
          </a:p>
          <a:p>
            <a:pPr marL="171450" indent="-171450">
              <a:buFont typeface="Arial" panose="020B0604020202020204" pitchFamily="34" charset="0"/>
              <a:buChar char="•"/>
            </a:pPr>
            <a:r>
              <a:rPr lang="ja-JP" altLang="en-US" sz="1200" b="1" dirty="0"/>
              <a:t>一連続作業時間は</a:t>
            </a:r>
            <a:r>
              <a:rPr lang="en-US" altLang="ja-JP" sz="1200" b="1" dirty="0"/>
              <a:t>1</a:t>
            </a:r>
            <a:r>
              <a:rPr lang="ja-JP" altLang="en-US" sz="1200" b="1" dirty="0"/>
              <a:t>時間を超えないように</a:t>
            </a:r>
            <a:r>
              <a:rPr lang="ja-JP" altLang="en-US" sz="1200" b="1" dirty="0">
                <a:solidFill>
                  <a:srgbClr val="FF0000"/>
                </a:solidFill>
              </a:rPr>
              <a:t>小休止（</a:t>
            </a:r>
            <a:r>
              <a:rPr lang="en-US" altLang="ja-JP" sz="1200" b="1" dirty="0">
                <a:solidFill>
                  <a:srgbClr val="FF0000"/>
                </a:solidFill>
              </a:rPr>
              <a:t>※</a:t>
            </a:r>
            <a:r>
              <a:rPr lang="ja-JP" altLang="en-US" sz="1200" b="1" dirty="0">
                <a:solidFill>
                  <a:srgbClr val="FF0000"/>
                </a:solidFill>
              </a:rPr>
              <a:t>１）</a:t>
            </a:r>
            <a:r>
              <a:rPr lang="ja-JP" altLang="en-US" sz="1200" b="1" dirty="0"/>
              <a:t>をとる。</a:t>
            </a:r>
            <a:endParaRPr lang="en-US" altLang="ja-JP" sz="1200" b="1" dirty="0"/>
          </a:p>
          <a:p>
            <a:pPr marL="171450" indent="-171450">
              <a:buFont typeface="Arial" panose="020B0604020202020204" pitchFamily="34" charset="0"/>
              <a:buChar char="•"/>
            </a:pPr>
            <a:r>
              <a:rPr lang="en-US" altLang="ja-JP" sz="1200" b="1" dirty="0"/>
              <a:t>1</a:t>
            </a:r>
            <a:r>
              <a:rPr lang="ja-JP" altLang="en-US" sz="1200" b="1" dirty="0"/>
              <a:t>時間程度ごとに</a:t>
            </a:r>
            <a:r>
              <a:rPr lang="en-US" altLang="ja-JP" sz="1200" b="1" dirty="0"/>
              <a:t>10</a:t>
            </a:r>
            <a:r>
              <a:rPr lang="ja-JP" altLang="en-US" sz="1200" b="1" dirty="0"/>
              <a:t>分～</a:t>
            </a:r>
            <a:r>
              <a:rPr lang="en-US" altLang="ja-JP" sz="1200" b="1" dirty="0"/>
              <a:t>15</a:t>
            </a:r>
            <a:r>
              <a:rPr lang="ja-JP" altLang="en-US" sz="1200" b="1" dirty="0"/>
              <a:t>分の作業休止時間を設ける。</a:t>
            </a:r>
            <a:endParaRPr lang="en-US" altLang="ja-JP" sz="1200" b="1" dirty="0"/>
          </a:p>
          <a:p>
            <a:r>
              <a:rPr lang="en-US" altLang="ja-JP" sz="1200" b="1" dirty="0">
                <a:solidFill>
                  <a:srgbClr val="FF0000"/>
                </a:solidFill>
              </a:rPr>
              <a:t>※</a:t>
            </a:r>
            <a:r>
              <a:rPr lang="ja-JP" altLang="en-US" sz="1200" b="1" dirty="0">
                <a:solidFill>
                  <a:srgbClr val="FF0000"/>
                </a:solidFill>
              </a:rPr>
              <a:t>１・・小休止とは一連続作業時間の途中でとる１～</a:t>
            </a:r>
            <a:r>
              <a:rPr lang="en-US" altLang="ja-JP" sz="1200" b="1" dirty="0">
                <a:solidFill>
                  <a:srgbClr val="FF0000"/>
                </a:solidFill>
              </a:rPr>
              <a:t>2</a:t>
            </a:r>
            <a:r>
              <a:rPr lang="ja-JP" altLang="en-US" sz="1200" b="1" dirty="0">
                <a:solidFill>
                  <a:srgbClr val="FF0000"/>
                </a:solidFill>
              </a:rPr>
              <a:t>分程</a:t>
            </a:r>
            <a:endParaRPr lang="en-US" altLang="ja-JP" sz="1200" b="1" dirty="0">
              <a:solidFill>
                <a:srgbClr val="FF0000"/>
              </a:solidFill>
            </a:endParaRPr>
          </a:p>
          <a:p>
            <a:r>
              <a:rPr lang="ja-JP" altLang="en-US" sz="1200" b="1" dirty="0">
                <a:solidFill>
                  <a:srgbClr val="FF0000"/>
                </a:solidFill>
              </a:rPr>
              <a:t>　　　　度の作業停止である。</a:t>
            </a:r>
            <a:endParaRPr lang="en-US" altLang="ja-JP" sz="1200" b="1" dirty="0">
              <a:solidFill>
                <a:srgbClr val="FF0000"/>
              </a:solidFill>
            </a:endParaRPr>
          </a:p>
        </p:txBody>
      </p:sp>
      <p:pic>
        <p:nvPicPr>
          <p:cNvPr id="32" name="図 31" descr="画面の領域"/>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82597" y="2815817"/>
            <a:ext cx="1296144" cy="1196890"/>
          </a:xfrm>
          <a:prstGeom prst="rect">
            <a:avLst/>
          </a:prstGeom>
        </p:spPr>
      </p:pic>
      <p:sp>
        <p:nvSpPr>
          <p:cNvPr id="33" name="右矢印 32"/>
          <p:cNvSpPr/>
          <p:nvPr/>
        </p:nvSpPr>
        <p:spPr>
          <a:xfrm rot="5400000">
            <a:off x="6318225" y="3971330"/>
            <a:ext cx="424887" cy="532589"/>
          </a:xfrm>
          <a:prstGeom prst="rightArrow">
            <a:avLst/>
          </a:prstGeom>
          <a:solidFill>
            <a:schemeClr val="accent1">
              <a:lumMod val="20000"/>
              <a:lumOff val="8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6" name="グループ化 35"/>
          <p:cNvGrpSpPr/>
          <p:nvPr/>
        </p:nvGrpSpPr>
        <p:grpSpPr>
          <a:xfrm>
            <a:off x="7367389" y="3194184"/>
            <a:ext cx="1756716" cy="830997"/>
            <a:chOff x="7367389" y="3194184"/>
            <a:chExt cx="1756716" cy="830997"/>
          </a:xfrm>
        </p:grpSpPr>
        <p:sp>
          <p:nvSpPr>
            <p:cNvPr id="34" name="テキスト ボックス 33"/>
            <p:cNvSpPr txBox="1"/>
            <p:nvPr/>
          </p:nvSpPr>
          <p:spPr>
            <a:xfrm>
              <a:off x="7367389" y="3194184"/>
              <a:ext cx="1756716" cy="830997"/>
            </a:xfrm>
            <a:prstGeom prst="rect">
              <a:avLst/>
            </a:prstGeom>
            <a:solidFill>
              <a:srgbClr val="00B0F0"/>
            </a:solidFill>
            <a:ln>
              <a:solidFill>
                <a:schemeClr val="accent1">
                  <a:shade val="50000"/>
                </a:schemeClr>
              </a:solidFill>
            </a:ln>
          </p:spPr>
          <p:txBody>
            <a:bodyPr wrap="square" rtlCol="0">
              <a:spAutoFit/>
            </a:bodyPr>
            <a:lstStyle/>
            <a:p>
              <a:r>
                <a:rPr lang="ja-JP" altLang="en-US" sz="1200" b="1" dirty="0"/>
                <a:t>情報機器作業</a:t>
              </a:r>
              <a:r>
                <a:rPr lang="en-US" altLang="ja-JP" sz="1200" b="1" dirty="0"/>
                <a:t>60</a:t>
              </a:r>
              <a:r>
                <a:rPr lang="ja-JP" altLang="en-US" sz="1200" b="1" dirty="0"/>
                <a:t>分</a:t>
              </a:r>
              <a:endParaRPr lang="en-US" altLang="ja-JP" sz="1200" b="1" dirty="0"/>
            </a:p>
            <a:p>
              <a:endParaRPr lang="en-US" altLang="ja-JP" sz="1200" b="1" dirty="0"/>
            </a:p>
            <a:p>
              <a:endParaRPr lang="en-US" altLang="ja-JP" sz="1200" b="1" dirty="0"/>
            </a:p>
            <a:p>
              <a:endParaRPr lang="en-US" altLang="ja-JP" sz="1200" b="1" dirty="0"/>
            </a:p>
          </p:txBody>
        </p:sp>
        <p:sp>
          <p:nvSpPr>
            <p:cNvPr id="35" name="テキスト ボックス 34"/>
            <p:cNvSpPr txBox="1"/>
            <p:nvPr/>
          </p:nvSpPr>
          <p:spPr>
            <a:xfrm>
              <a:off x="7574046" y="3505310"/>
              <a:ext cx="1343401" cy="276999"/>
            </a:xfrm>
            <a:prstGeom prst="rect">
              <a:avLst/>
            </a:prstGeom>
            <a:solidFill>
              <a:schemeClr val="accent1">
                <a:lumMod val="20000"/>
                <a:lumOff val="80000"/>
              </a:schemeClr>
            </a:solidFill>
            <a:ln>
              <a:solidFill>
                <a:schemeClr val="accent1">
                  <a:shade val="50000"/>
                </a:schemeClr>
              </a:solidFill>
            </a:ln>
          </p:spPr>
          <p:txBody>
            <a:bodyPr wrap="square" rtlCol="0">
              <a:spAutoFit/>
            </a:bodyPr>
            <a:lstStyle/>
            <a:p>
              <a:r>
                <a:rPr lang="ja-JP" altLang="en-US" sz="1200" b="1" dirty="0"/>
                <a:t>小休止１～</a:t>
              </a:r>
              <a:r>
                <a:rPr lang="en-US" altLang="ja-JP" sz="1200" b="1" dirty="0"/>
                <a:t>2</a:t>
              </a:r>
              <a:r>
                <a:rPr lang="ja-JP" altLang="en-US" sz="1200" b="1" dirty="0"/>
                <a:t>回</a:t>
              </a:r>
              <a:endParaRPr lang="en-US" altLang="ja-JP" sz="1200" b="1" dirty="0"/>
            </a:p>
          </p:txBody>
        </p:sp>
      </p:grpSp>
      <p:grpSp>
        <p:nvGrpSpPr>
          <p:cNvPr id="37" name="グループ化 36"/>
          <p:cNvGrpSpPr/>
          <p:nvPr/>
        </p:nvGrpSpPr>
        <p:grpSpPr>
          <a:xfrm>
            <a:off x="7438771" y="4676978"/>
            <a:ext cx="1756716" cy="830997"/>
            <a:chOff x="7367389" y="3194184"/>
            <a:chExt cx="1756716" cy="830997"/>
          </a:xfrm>
        </p:grpSpPr>
        <p:sp>
          <p:nvSpPr>
            <p:cNvPr id="38" name="テキスト ボックス 37"/>
            <p:cNvSpPr txBox="1"/>
            <p:nvPr/>
          </p:nvSpPr>
          <p:spPr>
            <a:xfrm>
              <a:off x="7367389" y="3194184"/>
              <a:ext cx="1756716" cy="830997"/>
            </a:xfrm>
            <a:prstGeom prst="rect">
              <a:avLst/>
            </a:prstGeom>
            <a:solidFill>
              <a:srgbClr val="00B0F0"/>
            </a:solidFill>
            <a:ln>
              <a:solidFill>
                <a:schemeClr val="accent1">
                  <a:shade val="50000"/>
                </a:schemeClr>
              </a:solidFill>
            </a:ln>
          </p:spPr>
          <p:txBody>
            <a:bodyPr wrap="square" rtlCol="0">
              <a:spAutoFit/>
            </a:bodyPr>
            <a:lstStyle/>
            <a:p>
              <a:r>
                <a:rPr lang="ja-JP" altLang="en-US" sz="1200" b="1" dirty="0"/>
                <a:t>作業休止時間</a:t>
              </a:r>
              <a:endParaRPr lang="en-US" altLang="ja-JP" sz="1200" b="1" dirty="0"/>
            </a:p>
            <a:p>
              <a:endParaRPr lang="en-US" altLang="ja-JP" sz="1200" b="1" dirty="0"/>
            </a:p>
            <a:p>
              <a:endParaRPr lang="en-US" altLang="ja-JP" sz="1200" b="1" dirty="0"/>
            </a:p>
            <a:p>
              <a:endParaRPr lang="en-US" altLang="ja-JP" sz="1200" b="1" dirty="0"/>
            </a:p>
          </p:txBody>
        </p:sp>
        <p:sp>
          <p:nvSpPr>
            <p:cNvPr id="39" name="テキスト ボックス 38"/>
            <p:cNvSpPr txBox="1"/>
            <p:nvPr/>
          </p:nvSpPr>
          <p:spPr>
            <a:xfrm>
              <a:off x="7574047" y="3505310"/>
              <a:ext cx="1196004" cy="276999"/>
            </a:xfrm>
            <a:prstGeom prst="rect">
              <a:avLst/>
            </a:prstGeom>
            <a:solidFill>
              <a:schemeClr val="accent1">
                <a:lumMod val="20000"/>
                <a:lumOff val="80000"/>
              </a:schemeClr>
            </a:solidFill>
            <a:ln>
              <a:solidFill>
                <a:schemeClr val="accent1">
                  <a:shade val="50000"/>
                </a:schemeClr>
              </a:solidFill>
            </a:ln>
          </p:spPr>
          <p:txBody>
            <a:bodyPr wrap="square" rtlCol="0">
              <a:spAutoFit/>
            </a:bodyPr>
            <a:lstStyle/>
            <a:p>
              <a:r>
                <a:rPr lang="ja-JP" altLang="en-US" sz="1200" b="1" dirty="0"/>
                <a:t>１５～</a:t>
              </a:r>
              <a:r>
                <a:rPr lang="en-US" altLang="ja-JP" sz="1200" b="1" dirty="0"/>
                <a:t>20</a:t>
              </a:r>
              <a:r>
                <a:rPr lang="ja-JP" altLang="en-US" sz="1200" b="1" dirty="0"/>
                <a:t>分</a:t>
              </a:r>
              <a:endParaRPr lang="en-US" altLang="ja-JP" sz="1200" b="1" dirty="0"/>
            </a:p>
          </p:txBody>
        </p:sp>
      </p:grpSp>
      <p:pic>
        <p:nvPicPr>
          <p:cNvPr id="40" name="図 39" descr="画面の領域"/>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119039" y="4575407"/>
            <a:ext cx="922443" cy="1340035"/>
          </a:xfrm>
          <a:prstGeom prst="rect">
            <a:avLst/>
          </a:prstGeom>
        </p:spPr>
      </p:pic>
      <p:sp>
        <p:nvSpPr>
          <p:cNvPr id="41" name="テキスト プレースホルダー 11"/>
          <p:cNvSpPr txBox="1">
            <a:spLocks/>
          </p:cNvSpPr>
          <p:nvPr/>
        </p:nvSpPr>
        <p:spPr>
          <a:xfrm>
            <a:off x="-43782" y="447133"/>
            <a:ext cx="9934552" cy="695511"/>
          </a:xfrm>
          <a:prstGeom prst="rect">
            <a:avLst/>
          </a:prstGeom>
          <a:solidFill>
            <a:schemeClr val="accent6">
              <a:lumMod val="20000"/>
              <a:lumOff val="80000"/>
            </a:schemeClr>
          </a:solidFill>
        </p:spPr>
        <p:txBody>
          <a:bodyPr vert="horz" wrap="square" lIns="91440" tIns="45720" rIns="91440" bIns="45720" rtlCol="0">
            <a:spAutoFit/>
          </a:bodyPr>
          <a:lstStyle>
            <a:lvl1pPr marL="185738" indent="-185738" algn="l" defTabSz="742950"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t>（</a:t>
            </a:r>
            <a:r>
              <a:rPr lang="en-US" altLang="ja-JP" sz="1800" b="1" dirty="0"/>
              <a:t>9</a:t>
            </a:r>
            <a:r>
              <a:rPr lang="ja-JP" altLang="en-US" sz="1800" b="1" dirty="0"/>
              <a:t>）安全衛生の確保について　</a:t>
            </a:r>
            <a:r>
              <a:rPr lang="en-US" altLang="ja-JP" sz="1800" b="1" dirty="0"/>
              <a:t>Point</a:t>
            </a:r>
            <a:r>
              <a:rPr lang="ja-JP" altLang="en-US" sz="1800" b="1" dirty="0"/>
              <a:t>５　</a:t>
            </a:r>
            <a:endParaRPr lang="en-US" altLang="ja-JP" sz="1800" b="1" dirty="0"/>
          </a:p>
          <a:p>
            <a:pPr marL="0" indent="0">
              <a:buFont typeface="Arial" panose="020B0604020202020204" pitchFamily="34" charset="0"/>
              <a:buNone/>
            </a:pPr>
            <a:r>
              <a:rPr lang="ja-JP" altLang="en-US" sz="1800" b="1" dirty="0"/>
              <a:t>　　情報機器操作における労働衛生管理のためのガイドライン②</a:t>
            </a:r>
            <a:endParaRPr lang="en-US" altLang="ja-JP" sz="1800" b="1" dirty="0"/>
          </a:p>
        </p:txBody>
      </p:sp>
      <p:pic>
        <p:nvPicPr>
          <p:cNvPr id="2" name="図 1"/>
          <p:cNvPicPr>
            <a:picLocks noChangeAspect="1"/>
          </p:cNvPicPr>
          <p:nvPr/>
        </p:nvPicPr>
        <p:blipFill>
          <a:blip r:embed="rId10"/>
          <a:stretch>
            <a:fillRect/>
          </a:stretch>
        </p:blipFill>
        <p:spPr>
          <a:xfrm>
            <a:off x="-43782" y="-3894"/>
            <a:ext cx="10053175" cy="688908"/>
          </a:xfrm>
          <a:prstGeom prst="rect">
            <a:avLst/>
          </a:prstGeom>
        </p:spPr>
      </p:pic>
    </p:spTree>
    <p:extLst>
      <p:ext uri="{BB962C8B-B14F-4D97-AF65-F5344CB8AC3E}">
        <p14:creationId xmlns:p14="http://schemas.microsoft.com/office/powerpoint/2010/main" val="1603038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2</a:t>
            </a:fld>
            <a:endParaRPr kumimoji="1" lang="ja-JP" altLang="en-US"/>
          </a:p>
        </p:txBody>
      </p:sp>
      <p:sp>
        <p:nvSpPr>
          <p:cNvPr id="3" name="テキスト プレースホルダー 2"/>
          <p:cNvSpPr>
            <a:spLocks noGrp="1"/>
          </p:cNvSpPr>
          <p:nvPr>
            <p:ph type="body" sz="quarter" idx="13"/>
          </p:nvPr>
        </p:nvSpPr>
        <p:spPr>
          <a:xfrm>
            <a:off x="71732" y="948256"/>
            <a:ext cx="9756536" cy="1427809"/>
          </a:xfrm>
        </p:spPr>
        <p:txBody>
          <a:bodyPr/>
          <a:lstStyle/>
          <a:p>
            <a:pPr marL="0" indent="0">
              <a:lnSpc>
                <a:spcPct val="100000"/>
              </a:lnSpc>
              <a:buNone/>
            </a:pPr>
            <a:r>
              <a:rPr kumimoji="1" lang="ja-JP" altLang="en-US" sz="1400" b="1" dirty="0">
                <a:latin typeface="ＭＳ 明朝" panose="02020609040205080304" pitchFamily="17" charset="-128"/>
                <a:ea typeface="ＭＳ 明朝" panose="02020609040205080304" pitchFamily="17" charset="-128"/>
              </a:rPr>
              <a:t>〇労働契約を締結する際には賃金</a:t>
            </a:r>
            <a:r>
              <a:rPr lang="ja-JP" altLang="en-US" sz="1400" b="1" dirty="0">
                <a:latin typeface="ＭＳ 明朝" panose="02020609040205080304" pitchFamily="17" charset="-128"/>
                <a:ea typeface="ＭＳ 明朝" panose="02020609040205080304" pitchFamily="17" charset="-128"/>
              </a:rPr>
              <a:t>、</a:t>
            </a:r>
            <a:r>
              <a:rPr kumimoji="1" lang="ja-JP" altLang="en-US" sz="1400" b="1" dirty="0">
                <a:latin typeface="ＭＳ 明朝" panose="02020609040205080304" pitchFamily="17" charset="-128"/>
                <a:ea typeface="ＭＳ 明朝" panose="02020609040205080304" pitchFamily="17" charset="-128"/>
              </a:rPr>
              <a:t>就業の場所に関する事項等を書面に記載し交付しなければなりません。　　　　　　　　　</a:t>
            </a:r>
            <a:r>
              <a:rPr lang="ja-JP" altLang="en-US" sz="1400" b="1" dirty="0">
                <a:latin typeface="ＭＳ 明朝" panose="02020609040205080304" pitchFamily="17" charset="-128"/>
                <a:ea typeface="ＭＳ 明朝" panose="02020609040205080304" pitchFamily="17" charset="-128"/>
              </a:rPr>
              <a:t>⇨　労働基準法第</a:t>
            </a:r>
            <a:r>
              <a:rPr lang="en-US" altLang="ja-JP" sz="1400" b="1" dirty="0">
                <a:latin typeface="ＭＳ 明朝" panose="02020609040205080304" pitchFamily="17" charset="-128"/>
                <a:ea typeface="ＭＳ 明朝" panose="02020609040205080304" pitchFamily="17" charset="-128"/>
              </a:rPr>
              <a:t>15</a:t>
            </a:r>
            <a:r>
              <a:rPr lang="ja-JP" altLang="en-US" sz="1400" b="1" dirty="0">
                <a:latin typeface="ＭＳ 明朝" panose="02020609040205080304" pitchFamily="17" charset="-128"/>
                <a:ea typeface="ＭＳ 明朝" panose="02020609040205080304" pitchFamily="17" charset="-128"/>
              </a:rPr>
              <a:t>条</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〇</a:t>
            </a:r>
            <a:r>
              <a:rPr lang="en-US" altLang="ja-JP" sz="1400" b="1" dirty="0">
                <a:latin typeface="ＭＳ 明朝" panose="02020609040205080304" pitchFamily="17" charset="-128"/>
                <a:ea typeface="ＭＳ 明朝" panose="02020609040205080304" pitchFamily="17" charset="-128"/>
              </a:rPr>
              <a:t>6</a:t>
            </a:r>
            <a:r>
              <a:rPr lang="ja-JP" altLang="en-US" sz="1400" b="1" dirty="0">
                <a:latin typeface="ＭＳ 明朝" panose="02020609040205080304" pitchFamily="17" charset="-128"/>
                <a:ea typeface="ＭＳ 明朝" panose="02020609040205080304" pitchFamily="17" charset="-128"/>
              </a:rPr>
              <a:t>か月、</a:t>
            </a:r>
            <a:r>
              <a:rPr lang="en-US" altLang="ja-JP" sz="1400" b="1" dirty="0">
                <a:latin typeface="ＭＳ 明朝" panose="02020609040205080304" pitchFamily="17" charset="-128"/>
                <a:ea typeface="ＭＳ 明朝" panose="02020609040205080304" pitchFamily="17" charset="-128"/>
              </a:rPr>
              <a:t>1</a:t>
            </a:r>
            <a:r>
              <a:rPr lang="ja-JP" altLang="en-US" sz="1400" b="1" dirty="0">
                <a:latin typeface="ＭＳ 明朝" panose="02020609040205080304" pitchFamily="17" charset="-128"/>
                <a:ea typeface="ＭＳ 明朝" panose="02020609040205080304" pitchFamily="17" charset="-128"/>
              </a:rPr>
              <a:t>年契約などの期間の定めのある契約（有期労働契約）を結ぶ場合には、契約更新の都度、労働条件の明示（書　　　</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　面の交付）が必要です。</a:t>
            </a:r>
            <a:r>
              <a:rPr lang="ja-JP" altLang="en-US" sz="1400" b="1" u="sng" dirty="0">
                <a:solidFill>
                  <a:srgbClr val="FF0000"/>
                </a:solidFill>
                <a:latin typeface="ＭＳ 明朝" panose="02020609040205080304" pitchFamily="17" charset="-128"/>
                <a:ea typeface="ＭＳ 明朝" panose="02020609040205080304" pitchFamily="17" charset="-128"/>
              </a:rPr>
              <a:t>労働契約締結後、労働条件を変更する場合等締結以外の場合でも書面にて交付すること</a:t>
            </a:r>
            <a:r>
              <a:rPr lang="ja-JP" altLang="en-US" sz="1400" b="1" dirty="0">
                <a:latin typeface="ＭＳ 明朝" panose="02020609040205080304" pitchFamily="17" charset="-128"/>
                <a:ea typeface="ＭＳ 明朝" panose="02020609040205080304" pitchFamily="17" charset="-128"/>
              </a:rPr>
              <a:t>が望ましいです。</a:t>
            </a:r>
            <a:r>
              <a:rPr kumimoji="1" lang="ja-JP" altLang="en-US" sz="1400" b="1" dirty="0">
                <a:latin typeface="ＭＳ 明朝" panose="02020609040205080304" pitchFamily="17" charset="-128"/>
                <a:ea typeface="ＭＳ 明朝" panose="02020609040205080304" pitchFamily="17" charset="-128"/>
              </a:rPr>
              <a:t>⇨　労働契約法第</a:t>
            </a:r>
            <a:r>
              <a:rPr kumimoji="1" lang="en-US" altLang="ja-JP" sz="1400" b="1" dirty="0">
                <a:latin typeface="ＭＳ 明朝" panose="02020609040205080304" pitchFamily="17" charset="-128"/>
                <a:ea typeface="ＭＳ 明朝" panose="02020609040205080304" pitchFamily="17" charset="-128"/>
              </a:rPr>
              <a:t>4</a:t>
            </a:r>
            <a:r>
              <a:rPr kumimoji="1" lang="ja-JP" altLang="en-US" sz="1400" b="1" dirty="0">
                <a:latin typeface="ＭＳ 明朝" panose="02020609040205080304" pitchFamily="17" charset="-128"/>
                <a:ea typeface="ＭＳ 明朝" panose="02020609040205080304" pitchFamily="17" charset="-128"/>
              </a:rPr>
              <a:t>条第</a:t>
            </a:r>
            <a:r>
              <a:rPr kumimoji="1" lang="en-US" altLang="ja-JP" sz="1400" b="1" dirty="0">
                <a:latin typeface="ＭＳ 明朝" panose="02020609040205080304" pitchFamily="17" charset="-128"/>
                <a:ea typeface="ＭＳ 明朝" panose="02020609040205080304" pitchFamily="17" charset="-128"/>
              </a:rPr>
              <a:t>2</a:t>
            </a:r>
            <a:r>
              <a:rPr lang="ja-JP" altLang="en-US" sz="1400" b="1" dirty="0">
                <a:latin typeface="ＭＳ 明朝" panose="02020609040205080304" pitchFamily="17" charset="-128"/>
                <a:ea typeface="ＭＳ 明朝" panose="02020609040205080304" pitchFamily="17" charset="-128"/>
              </a:rPr>
              <a:t>項</a:t>
            </a:r>
            <a:endParaRPr lang="en-US" altLang="ja-JP" sz="1400" b="1" dirty="0">
              <a:latin typeface="ＭＳ 明朝" panose="02020609040205080304" pitchFamily="17" charset="-128"/>
              <a:ea typeface="ＭＳ 明朝" panose="02020609040205080304" pitchFamily="17" charset="-128"/>
            </a:endParaRPr>
          </a:p>
        </p:txBody>
      </p:sp>
      <p:sp>
        <p:nvSpPr>
          <p:cNvPr id="11" name="テキスト プレースホルダー 11"/>
          <p:cNvSpPr txBox="1">
            <a:spLocks noGrp="1"/>
          </p:cNvSpPr>
          <p:nvPr>
            <p:ph type="body" sz="quarter" idx="4294967295"/>
          </p:nvPr>
        </p:nvSpPr>
        <p:spPr>
          <a:xfrm>
            <a:off x="26045" y="516291"/>
            <a:ext cx="4710931" cy="407419"/>
          </a:xfrm>
          <a:prstGeom prst="rect">
            <a:avLst/>
          </a:prstGeom>
          <a:solidFill>
            <a:schemeClr val="accent6">
              <a:lumMod val="20000"/>
              <a:lumOff val="80000"/>
            </a:schemeClr>
          </a:solidFill>
        </p:spPr>
        <p:txBody>
          <a:bodyPr wrap="square" rtlCol="0">
            <a:spAutoFit/>
          </a:bodyPr>
          <a:lstStyle/>
          <a:p>
            <a:pPr marL="0" indent="0">
              <a:buNone/>
            </a:pPr>
            <a:r>
              <a:rPr lang="ja-JP" altLang="en-US" b="1" dirty="0"/>
              <a:t>（１）労働条件の明示について</a:t>
            </a:r>
            <a:endParaRPr kumimoji="1" lang="en-US" altLang="ja-JP" b="1" dirty="0"/>
          </a:p>
        </p:txBody>
      </p:sp>
      <p:pic>
        <p:nvPicPr>
          <p:cNvPr id="6" name="図 5"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8584" y="2455385"/>
            <a:ext cx="7560839" cy="1014136"/>
          </a:xfrm>
          <a:prstGeom prst="rect">
            <a:avLst/>
          </a:prstGeom>
          <a:solidFill>
            <a:schemeClr val="bg2"/>
          </a:solidFill>
        </p:spPr>
      </p:pic>
      <p:sp>
        <p:nvSpPr>
          <p:cNvPr id="7" name="テキスト ボックス 6"/>
          <p:cNvSpPr txBox="1"/>
          <p:nvPr/>
        </p:nvSpPr>
        <p:spPr>
          <a:xfrm>
            <a:off x="255170" y="2453356"/>
            <a:ext cx="553998" cy="936104"/>
          </a:xfrm>
          <a:prstGeom prst="rect">
            <a:avLst/>
          </a:prstGeom>
          <a:solidFill>
            <a:schemeClr val="accent1"/>
          </a:solidFill>
        </p:spPr>
        <p:txBody>
          <a:bodyPr vert="eaVert" wrap="square" rtlCol="0">
            <a:spAutoFit/>
          </a:bodyPr>
          <a:lstStyle/>
          <a:p>
            <a:r>
              <a:rPr kumimoji="1" lang="ja-JP" altLang="en-US" sz="1200" b="1" dirty="0"/>
              <a:t>労働契約</a:t>
            </a:r>
            <a:r>
              <a:rPr lang="ja-JP" altLang="en-US" sz="1200" b="1" dirty="0"/>
              <a:t>締結時の</a:t>
            </a:r>
            <a:r>
              <a:rPr kumimoji="1" lang="ja-JP" altLang="en-US" sz="1200" b="1" dirty="0"/>
              <a:t>場合</a:t>
            </a:r>
          </a:p>
        </p:txBody>
      </p:sp>
      <p:sp>
        <p:nvSpPr>
          <p:cNvPr id="12" name="テキスト ボックス 11"/>
          <p:cNvSpPr txBox="1"/>
          <p:nvPr/>
        </p:nvSpPr>
        <p:spPr>
          <a:xfrm>
            <a:off x="71732" y="3443154"/>
            <a:ext cx="3297092" cy="276999"/>
          </a:xfrm>
          <a:prstGeom prst="rect">
            <a:avLst/>
          </a:prstGeom>
          <a:solidFill>
            <a:schemeClr val="accent1"/>
          </a:solidFill>
        </p:spPr>
        <p:txBody>
          <a:bodyPr vert="horz" wrap="square" rtlCol="0">
            <a:spAutoFit/>
          </a:bodyPr>
          <a:lstStyle/>
          <a:p>
            <a:r>
              <a:rPr lang="ja-JP" altLang="en-US" sz="1200" b="1" dirty="0"/>
              <a:t>労働契約締結時の労働条件の明示すべき内容</a:t>
            </a:r>
            <a:endParaRPr kumimoji="1" lang="ja-JP" altLang="en-US" sz="1200" b="1" dirty="0"/>
          </a:p>
        </p:txBody>
      </p:sp>
      <p:pic>
        <p:nvPicPr>
          <p:cNvPr id="5" name="図 4"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30" y="3720153"/>
            <a:ext cx="9333865" cy="1676634"/>
          </a:xfrm>
          <a:prstGeom prst="rect">
            <a:avLst/>
          </a:prstGeom>
        </p:spPr>
      </p:pic>
      <p:sp>
        <p:nvSpPr>
          <p:cNvPr id="17" name="テキスト ボックス 16"/>
          <p:cNvSpPr txBox="1"/>
          <p:nvPr/>
        </p:nvSpPr>
        <p:spPr>
          <a:xfrm>
            <a:off x="87687" y="5405916"/>
            <a:ext cx="6809529" cy="276999"/>
          </a:xfrm>
          <a:prstGeom prst="rect">
            <a:avLst/>
          </a:prstGeom>
          <a:solidFill>
            <a:schemeClr val="accent1"/>
          </a:solidFill>
        </p:spPr>
        <p:txBody>
          <a:bodyPr vert="horz" wrap="square" rtlCol="0">
            <a:spAutoFit/>
          </a:bodyPr>
          <a:lstStyle/>
          <a:p>
            <a:r>
              <a:rPr kumimoji="1" lang="ja-JP" altLang="en-US" sz="1200" b="1" dirty="0"/>
              <a:t>労働美や始業・始業・終業時刻など下記①から③が月ごとの勤務表により特定される場合の方法</a:t>
            </a:r>
          </a:p>
        </p:txBody>
      </p:sp>
      <p:pic>
        <p:nvPicPr>
          <p:cNvPr id="9" name="図 8"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823" y="5692044"/>
            <a:ext cx="9329672" cy="988156"/>
          </a:xfrm>
          <a:prstGeom prst="rect">
            <a:avLst/>
          </a:prstGeom>
        </p:spPr>
      </p:pic>
      <p:sp>
        <p:nvSpPr>
          <p:cNvPr id="19" name="テキスト プレースホルダー 11"/>
          <p:cNvSpPr txBox="1">
            <a:spLocks noGrp="1"/>
          </p:cNvSpPr>
          <p:nvPr>
            <p:ph type="body" sz="quarter" idx="4294967295"/>
          </p:nvPr>
        </p:nvSpPr>
        <p:spPr>
          <a:xfrm>
            <a:off x="4736976" y="519870"/>
            <a:ext cx="4710931" cy="407419"/>
          </a:xfrm>
          <a:prstGeom prst="rect">
            <a:avLst/>
          </a:prstGeom>
          <a:solidFill>
            <a:schemeClr val="accent5">
              <a:lumMod val="20000"/>
              <a:lumOff val="80000"/>
            </a:schemeClr>
          </a:solidFill>
        </p:spPr>
        <p:txBody>
          <a:bodyPr wrap="square" rtlCol="0">
            <a:spAutoFit/>
          </a:bodyPr>
          <a:lstStyle/>
          <a:p>
            <a:pPr marL="0" indent="0">
              <a:buNone/>
            </a:pPr>
            <a:r>
              <a:rPr lang="en-US" altLang="ja-JP" b="1" dirty="0"/>
              <a:t>Point</a:t>
            </a:r>
            <a:r>
              <a:rPr lang="ja-JP" altLang="en-US" b="1" dirty="0"/>
              <a:t>１労働条件は書面で明示</a:t>
            </a:r>
            <a:endParaRPr kumimoji="1" lang="en-US" altLang="ja-JP" b="1" dirty="0"/>
          </a:p>
        </p:txBody>
      </p:sp>
    </p:spTree>
    <p:extLst>
      <p:ext uri="{BB962C8B-B14F-4D97-AF65-F5344CB8AC3E}">
        <p14:creationId xmlns:p14="http://schemas.microsoft.com/office/powerpoint/2010/main" val="5880835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グループ化 48"/>
          <p:cNvGrpSpPr/>
          <p:nvPr/>
        </p:nvGrpSpPr>
        <p:grpSpPr>
          <a:xfrm>
            <a:off x="80811" y="4237816"/>
            <a:ext cx="9809959" cy="2560834"/>
            <a:chOff x="805976" y="2492342"/>
            <a:chExt cx="9905999" cy="2560834"/>
          </a:xfrm>
        </p:grpSpPr>
        <p:sp>
          <p:nvSpPr>
            <p:cNvPr id="65" name="角丸四角形 64"/>
            <p:cNvSpPr/>
            <p:nvPr/>
          </p:nvSpPr>
          <p:spPr>
            <a:xfrm>
              <a:off x="805976" y="2492342"/>
              <a:ext cx="9905999" cy="2560834"/>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1400" b="1" dirty="0">
                  <a:solidFill>
                    <a:srgbClr val="7030A0"/>
                  </a:solidFill>
                </a:rPr>
                <a:t>　◎　勤務時間中の移動時間等について</a:t>
              </a:r>
              <a:r>
                <a:rPr kumimoji="1" lang="ja-JP" altLang="en-US" sz="1400" b="1" dirty="0">
                  <a:solidFill>
                    <a:srgbClr val="7030A0"/>
                  </a:solidFill>
                </a:rPr>
                <a:t>　</a:t>
              </a:r>
              <a:endParaRPr kumimoji="1" lang="en-US" altLang="ja-JP" sz="1400" b="1" dirty="0">
                <a:solidFill>
                  <a:srgbClr val="7030A0"/>
                </a:solidFill>
              </a:endParaRPr>
            </a:p>
            <a:p>
              <a:r>
                <a:rPr lang="ja-JP" altLang="en-US" sz="1200" b="1" dirty="0">
                  <a:solidFill>
                    <a:srgbClr val="7030A0"/>
                  </a:solidFill>
                </a:rPr>
                <a:t>　</a:t>
              </a:r>
              <a:endParaRPr kumimoji="1" lang="en-US" altLang="ja-JP" sz="1400" b="1" dirty="0">
                <a:solidFill>
                  <a:srgbClr val="7030A0"/>
                </a:solidFill>
              </a:endParaRPr>
            </a:p>
          </p:txBody>
        </p:sp>
        <p:sp>
          <p:nvSpPr>
            <p:cNvPr id="59" name="テキスト ボックス 58"/>
            <p:cNvSpPr txBox="1"/>
            <p:nvPr/>
          </p:nvSpPr>
          <p:spPr>
            <a:xfrm>
              <a:off x="2112754" y="3693646"/>
              <a:ext cx="796972" cy="276999"/>
            </a:xfrm>
            <a:prstGeom prst="rect">
              <a:avLst/>
            </a:prstGeom>
            <a:noFill/>
            <a:ln>
              <a:noFill/>
            </a:ln>
          </p:spPr>
          <p:txBody>
            <a:bodyPr wrap="square" rtlCol="0">
              <a:spAutoFit/>
            </a:bodyPr>
            <a:lstStyle/>
            <a:p>
              <a:r>
                <a:rPr lang="ja-JP" altLang="en-US" sz="1200" b="1" dirty="0">
                  <a:solidFill>
                    <a:srgbClr val="FF0000"/>
                  </a:solidFill>
                </a:rPr>
                <a:t>移動時間</a:t>
              </a:r>
              <a:endParaRPr lang="en-US" altLang="ja-JP" sz="1200" b="1" dirty="0">
                <a:solidFill>
                  <a:srgbClr val="FF0000"/>
                </a:solidFill>
              </a:endParaRPr>
            </a:p>
          </p:txBody>
        </p:sp>
      </p:grpSp>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29</a:t>
            </a:fld>
            <a:endParaRPr kumimoji="1" lang="ja-JP" altLang="en-US"/>
          </a:p>
        </p:txBody>
      </p:sp>
      <p:sp>
        <p:nvSpPr>
          <p:cNvPr id="20" name="角丸四角形 19"/>
          <p:cNvSpPr/>
          <p:nvPr/>
        </p:nvSpPr>
        <p:spPr>
          <a:xfrm>
            <a:off x="80811" y="732041"/>
            <a:ext cx="3288012" cy="42439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b="1" dirty="0">
                <a:solidFill>
                  <a:srgbClr val="FF0000"/>
                </a:solidFill>
              </a:rPr>
              <a:t>移動時間、待機時間の取扱いについて</a:t>
            </a:r>
            <a:endParaRPr kumimoji="1" lang="ja-JP" altLang="en-US" sz="1200" b="1" dirty="0">
              <a:solidFill>
                <a:srgbClr val="FF0000"/>
              </a:solidFill>
            </a:endParaRPr>
          </a:p>
        </p:txBody>
      </p:sp>
      <p:sp>
        <p:nvSpPr>
          <p:cNvPr id="77" name="テキスト ボックス 76"/>
          <p:cNvSpPr txBox="1"/>
          <p:nvPr/>
        </p:nvSpPr>
        <p:spPr>
          <a:xfrm>
            <a:off x="1853593" y="4734267"/>
            <a:ext cx="1541185" cy="276999"/>
          </a:xfrm>
          <a:prstGeom prst="rect">
            <a:avLst/>
          </a:prstGeom>
          <a:noFill/>
          <a:ln>
            <a:noFill/>
          </a:ln>
        </p:spPr>
        <p:txBody>
          <a:bodyPr wrap="square" rtlCol="0">
            <a:spAutoFit/>
          </a:bodyPr>
          <a:lstStyle/>
          <a:p>
            <a:r>
              <a:rPr lang="ja-JP" altLang="en-US" sz="1200" b="1" dirty="0">
                <a:solidFill>
                  <a:srgbClr val="00B050"/>
                </a:solidFill>
              </a:rPr>
              <a:t>利用者</a:t>
            </a:r>
            <a:r>
              <a:rPr lang="en-US" altLang="ja-JP" sz="1200" b="1" dirty="0">
                <a:solidFill>
                  <a:srgbClr val="00B050"/>
                </a:solidFill>
              </a:rPr>
              <a:t>A</a:t>
            </a:r>
            <a:r>
              <a:rPr lang="ja-JP" altLang="en-US" sz="1200" b="1" dirty="0" err="1">
                <a:solidFill>
                  <a:srgbClr val="00B050"/>
                </a:solidFill>
              </a:rPr>
              <a:t>さん</a:t>
            </a:r>
            <a:r>
              <a:rPr lang="ja-JP" altLang="en-US" sz="1200" b="1" dirty="0">
                <a:solidFill>
                  <a:srgbClr val="00B050"/>
                </a:solidFill>
              </a:rPr>
              <a:t>宅勤務</a:t>
            </a:r>
            <a:endParaRPr lang="en-US" altLang="ja-JP" sz="1200" b="1" dirty="0">
              <a:solidFill>
                <a:srgbClr val="00B050"/>
              </a:solidFill>
            </a:endParaRPr>
          </a:p>
        </p:txBody>
      </p:sp>
      <p:pic>
        <p:nvPicPr>
          <p:cNvPr id="78" name="図 77" descr="画面の領域"/>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4375" y="5901937"/>
            <a:ext cx="786055" cy="836415"/>
          </a:xfrm>
          <a:prstGeom prst="rect">
            <a:avLst/>
          </a:prstGeom>
        </p:spPr>
      </p:pic>
      <p:pic>
        <p:nvPicPr>
          <p:cNvPr id="79" name="図 78"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772" y="4988527"/>
            <a:ext cx="991262" cy="748858"/>
          </a:xfrm>
          <a:prstGeom prst="rect">
            <a:avLst/>
          </a:prstGeom>
        </p:spPr>
      </p:pic>
      <p:sp>
        <p:nvSpPr>
          <p:cNvPr id="82" name="四角形吹き出し 81"/>
          <p:cNvSpPr/>
          <p:nvPr/>
        </p:nvSpPr>
        <p:spPr>
          <a:xfrm>
            <a:off x="251401" y="4983724"/>
            <a:ext cx="1068849" cy="705697"/>
          </a:xfrm>
          <a:prstGeom prst="wedgeRectCallout">
            <a:avLst>
              <a:gd name="adj1" fmla="val 15229"/>
              <a:gd name="adj2" fmla="val 12263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テキスト ボックス 83"/>
          <p:cNvSpPr txBox="1"/>
          <p:nvPr/>
        </p:nvSpPr>
        <p:spPr>
          <a:xfrm>
            <a:off x="300663" y="4668521"/>
            <a:ext cx="1914218" cy="276999"/>
          </a:xfrm>
          <a:prstGeom prst="rect">
            <a:avLst/>
          </a:prstGeom>
          <a:noFill/>
          <a:ln>
            <a:noFill/>
          </a:ln>
        </p:spPr>
        <p:txBody>
          <a:bodyPr wrap="square" rtlCol="0">
            <a:spAutoFit/>
          </a:bodyPr>
          <a:lstStyle/>
          <a:p>
            <a:r>
              <a:rPr lang="ja-JP" altLang="en-US" sz="1200" b="1" dirty="0">
                <a:solidFill>
                  <a:srgbClr val="00B050"/>
                </a:solidFill>
              </a:rPr>
              <a:t>事業場</a:t>
            </a:r>
            <a:endParaRPr lang="en-US" altLang="ja-JP" sz="1200" b="1" dirty="0">
              <a:solidFill>
                <a:srgbClr val="00B050"/>
              </a:solidFill>
            </a:endParaRPr>
          </a:p>
        </p:txBody>
      </p:sp>
      <p:sp>
        <p:nvSpPr>
          <p:cNvPr id="85" name="テキスト ボックス 84"/>
          <p:cNvSpPr txBox="1"/>
          <p:nvPr/>
        </p:nvSpPr>
        <p:spPr>
          <a:xfrm>
            <a:off x="1812944" y="6262377"/>
            <a:ext cx="1723328" cy="369332"/>
          </a:xfrm>
          <a:prstGeom prst="rect">
            <a:avLst/>
          </a:prstGeom>
          <a:solidFill>
            <a:srgbClr val="FFFF00"/>
          </a:solidFill>
          <a:ln>
            <a:solidFill>
              <a:schemeClr val="accent3">
                <a:lumMod val="20000"/>
                <a:lumOff val="80000"/>
              </a:schemeClr>
            </a:solidFill>
          </a:ln>
        </p:spPr>
        <p:txBody>
          <a:bodyPr wrap="square" rtlCol="0">
            <a:spAutoFit/>
          </a:bodyPr>
          <a:lstStyle/>
          <a:p>
            <a:r>
              <a:rPr lang="ja-JP" altLang="en-US" b="1" dirty="0">
                <a:solidFill>
                  <a:srgbClr val="FF0000"/>
                </a:solidFill>
              </a:rPr>
              <a:t>労働者の自宅</a:t>
            </a:r>
            <a:endParaRPr lang="en-US" altLang="ja-JP" b="1" dirty="0">
              <a:solidFill>
                <a:srgbClr val="FF0000"/>
              </a:solidFill>
            </a:endParaRPr>
          </a:p>
        </p:txBody>
      </p:sp>
      <p:sp>
        <p:nvSpPr>
          <p:cNvPr id="86" name="テキスト ボックス 85"/>
          <p:cNvSpPr txBox="1"/>
          <p:nvPr/>
        </p:nvSpPr>
        <p:spPr>
          <a:xfrm>
            <a:off x="6420276" y="6383402"/>
            <a:ext cx="2439785" cy="369332"/>
          </a:xfrm>
          <a:prstGeom prst="rect">
            <a:avLst/>
          </a:prstGeom>
          <a:solidFill>
            <a:srgbClr val="FFFF00"/>
          </a:solidFill>
          <a:ln>
            <a:solidFill>
              <a:schemeClr val="accent3">
                <a:lumMod val="20000"/>
                <a:lumOff val="80000"/>
              </a:schemeClr>
            </a:solidFill>
          </a:ln>
        </p:spPr>
        <p:txBody>
          <a:bodyPr wrap="square" rtlCol="0">
            <a:spAutoFit/>
          </a:bodyPr>
          <a:lstStyle/>
          <a:p>
            <a:r>
              <a:rPr lang="ja-JP" altLang="en-US" b="1" dirty="0">
                <a:solidFill>
                  <a:srgbClr val="FF0000"/>
                </a:solidFill>
              </a:rPr>
              <a:t>労働時間に該当する。</a:t>
            </a:r>
            <a:endParaRPr lang="en-US" altLang="ja-JP" b="1" dirty="0">
              <a:solidFill>
                <a:srgbClr val="FF0000"/>
              </a:solidFill>
            </a:endParaRPr>
          </a:p>
        </p:txBody>
      </p:sp>
      <p:sp>
        <p:nvSpPr>
          <p:cNvPr id="87" name="テキスト ボックス 86"/>
          <p:cNvSpPr txBox="1"/>
          <p:nvPr/>
        </p:nvSpPr>
        <p:spPr>
          <a:xfrm>
            <a:off x="5358025" y="5643283"/>
            <a:ext cx="4398429" cy="461665"/>
          </a:xfrm>
          <a:prstGeom prst="rect">
            <a:avLst/>
          </a:prstGeom>
          <a:solidFill>
            <a:schemeClr val="accent6">
              <a:lumMod val="20000"/>
              <a:lumOff val="80000"/>
            </a:schemeClr>
          </a:solidFill>
          <a:ln>
            <a:solidFill>
              <a:schemeClr val="accent6">
                <a:lumMod val="20000"/>
                <a:lumOff val="80000"/>
              </a:schemeClr>
            </a:solidFill>
          </a:ln>
        </p:spPr>
        <p:txBody>
          <a:bodyPr wrap="square" rtlCol="0">
            <a:spAutoFit/>
          </a:bodyPr>
          <a:lstStyle/>
          <a:p>
            <a:r>
              <a:rPr lang="ja-JP" altLang="en-US" sz="1200" b="1" dirty="0">
                <a:solidFill>
                  <a:srgbClr val="FF0000"/>
                </a:solidFill>
              </a:rPr>
              <a:t>・事業場側が従業員に対し業務に従事するために必要な利用者間の場所の移動が必要であり、その間の移動時間</a:t>
            </a:r>
            <a:endParaRPr lang="en-US" altLang="ja-JP" sz="1200" b="1" dirty="0">
              <a:solidFill>
                <a:srgbClr val="FF0000"/>
              </a:solidFill>
            </a:endParaRPr>
          </a:p>
        </p:txBody>
      </p:sp>
      <p:sp>
        <p:nvSpPr>
          <p:cNvPr id="88" name="下矢印 87"/>
          <p:cNvSpPr/>
          <p:nvPr/>
        </p:nvSpPr>
        <p:spPr>
          <a:xfrm>
            <a:off x="7405056" y="6108378"/>
            <a:ext cx="368786" cy="307998"/>
          </a:xfrm>
          <a:prstGeom prst="downArrow">
            <a:avLst>
              <a:gd name="adj1" fmla="val 50000"/>
              <a:gd name="adj2" fmla="val 343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テキスト ボックス 98"/>
          <p:cNvSpPr txBox="1"/>
          <p:nvPr/>
        </p:nvSpPr>
        <p:spPr>
          <a:xfrm>
            <a:off x="5390235" y="4344549"/>
            <a:ext cx="4398429" cy="646331"/>
          </a:xfrm>
          <a:prstGeom prst="rect">
            <a:avLst/>
          </a:prstGeom>
          <a:solidFill>
            <a:schemeClr val="accent2">
              <a:lumMod val="20000"/>
              <a:lumOff val="80000"/>
            </a:schemeClr>
          </a:solidFill>
          <a:ln>
            <a:solidFill>
              <a:schemeClr val="accent6">
                <a:lumMod val="20000"/>
                <a:lumOff val="80000"/>
              </a:schemeClr>
            </a:solidFill>
          </a:ln>
        </p:spPr>
        <p:txBody>
          <a:bodyPr wrap="square" rtlCol="0">
            <a:spAutoFit/>
          </a:bodyPr>
          <a:lstStyle/>
          <a:p>
            <a:r>
              <a:rPr lang="ja-JP" altLang="en-US" sz="1200" b="1" dirty="0">
                <a:solidFill>
                  <a:srgbClr val="002060"/>
                </a:solidFill>
              </a:rPr>
              <a:t>・事業場側が従業員に対し移動を命じることなく、単に従業員自らの都合により就業場所間等を移動し、その自由利用が保障されている時間（通勤時間等が該当）</a:t>
            </a:r>
            <a:endParaRPr lang="en-US" altLang="ja-JP" sz="1200" b="1" dirty="0">
              <a:solidFill>
                <a:srgbClr val="002060"/>
              </a:solidFill>
            </a:endParaRPr>
          </a:p>
        </p:txBody>
      </p:sp>
      <p:sp>
        <p:nvSpPr>
          <p:cNvPr id="101" name="テキスト ボックス 100"/>
          <p:cNvSpPr txBox="1"/>
          <p:nvPr/>
        </p:nvSpPr>
        <p:spPr>
          <a:xfrm>
            <a:off x="5476255" y="5219652"/>
            <a:ext cx="4359045" cy="369332"/>
          </a:xfrm>
          <a:prstGeom prst="rect">
            <a:avLst/>
          </a:prstGeom>
          <a:solidFill>
            <a:srgbClr val="FFFF00"/>
          </a:solidFill>
          <a:ln>
            <a:solidFill>
              <a:schemeClr val="accent3">
                <a:lumMod val="20000"/>
                <a:lumOff val="80000"/>
              </a:schemeClr>
            </a:solidFill>
          </a:ln>
        </p:spPr>
        <p:txBody>
          <a:bodyPr wrap="square" rtlCol="0">
            <a:spAutoFit/>
          </a:bodyPr>
          <a:lstStyle/>
          <a:p>
            <a:r>
              <a:rPr lang="ja-JP" altLang="en-US" b="1" dirty="0">
                <a:solidFill>
                  <a:srgbClr val="002060"/>
                </a:solidFill>
              </a:rPr>
              <a:t>労働時間として取り扱わないことが可能。</a:t>
            </a:r>
            <a:endParaRPr lang="en-US" altLang="ja-JP" b="1" dirty="0">
              <a:solidFill>
                <a:srgbClr val="002060"/>
              </a:solidFill>
            </a:endParaRPr>
          </a:p>
        </p:txBody>
      </p:sp>
      <p:sp>
        <p:nvSpPr>
          <p:cNvPr id="55" name="タイトル 1"/>
          <p:cNvSpPr>
            <a:spLocks noGrp="1"/>
          </p:cNvSpPr>
          <p:nvPr>
            <p:ph type="title"/>
          </p:nvPr>
        </p:nvSpPr>
        <p:spPr/>
        <p:txBody>
          <a:bodyPr/>
          <a:lstStyle/>
          <a:p>
            <a:pPr algn="l"/>
            <a:r>
              <a:rPr lang="en-US" altLang="ja-JP" dirty="0"/>
              <a:t>Ⅱ</a:t>
            </a:r>
            <a:r>
              <a:rPr lang="ja-JP" altLang="en-US" dirty="0"/>
              <a:t>　訪問介護労働者に関する事項</a:t>
            </a:r>
            <a:endParaRPr kumimoji="1" lang="ja-JP" altLang="en-US" dirty="0"/>
          </a:p>
        </p:txBody>
      </p:sp>
      <p:sp>
        <p:nvSpPr>
          <p:cNvPr id="56" name="テキスト プレースホルダー 11"/>
          <p:cNvSpPr txBox="1">
            <a:spLocks/>
          </p:cNvSpPr>
          <p:nvPr/>
        </p:nvSpPr>
        <p:spPr>
          <a:xfrm>
            <a:off x="-43782" y="447133"/>
            <a:ext cx="9749310" cy="341632"/>
          </a:xfrm>
          <a:prstGeom prst="rect">
            <a:avLst/>
          </a:prstGeom>
          <a:solidFill>
            <a:schemeClr val="accent6">
              <a:lumMod val="20000"/>
              <a:lumOff val="80000"/>
            </a:schemeClr>
          </a:solidFill>
        </p:spPr>
        <p:txBody>
          <a:bodyPr vert="horz" wrap="square" lIns="91440" tIns="45720" rIns="91440" bIns="45720" rtlCol="0">
            <a:spAutoFit/>
          </a:bodyPr>
          <a:lstStyle>
            <a:lvl1pPr marL="185738" indent="-185738" algn="l" defTabSz="742950" rtl="0" eaLnBrk="1" latinLnBrk="0" hangingPunct="1">
              <a:lnSpc>
                <a:spcPct val="90000"/>
              </a:lnSpc>
              <a:spcBef>
                <a:spcPts val="813"/>
              </a:spcBef>
              <a:buFont typeface="Arial" panose="020B0604020202020204" pitchFamily="34" charset="0"/>
              <a:buChar char="•"/>
              <a:defRPr kumimoji="1"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kumimoji="1"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kumimoji="1"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kumimoji="1" sz="1463"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a:t>　移動時間等が労働時間に当たる場合には、適正に把握しましょう　➡労働基準法第</a:t>
            </a:r>
            <a:r>
              <a:rPr lang="en-US" altLang="ja-JP" sz="1800" b="1" dirty="0"/>
              <a:t>32</a:t>
            </a:r>
            <a:r>
              <a:rPr lang="ja-JP" altLang="en-US" sz="1800" b="1" dirty="0"/>
              <a:t>条等</a:t>
            </a:r>
            <a:endParaRPr lang="en-US" altLang="ja-JP" sz="1800" b="1" dirty="0"/>
          </a:p>
        </p:txBody>
      </p:sp>
      <p:sp>
        <p:nvSpPr>
          <p:cNvPr id="6" name="AutoShape 2" descr="訪問看護・訪問介護のイラスト（男性）"/>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7" name="図 6"/>
          <p:cNvPicPr>
            <a:picLocks noChangeAspect="1"/>
          </p:cNvPicPr>
          <p:nvPr/>
        </p:nvPicPr>
        <p:blipFill>
          <a:blip r:embed="rId4"/>
          <a:stretch>
            <a:fillRect/>
          </a:stretch>
        </p:blipFill>
        <p:spPr>
          <a:xfrm>
            <a:off x="2133950" y="4977121"/>
            <a:ext cx="1067906" cy="916026"/>
          </a:xfrm>
          <a:prstGeom prst="rect">
            <a:avLst/>
          </a:prstGeom>
        </p:spPr>
      </p:pic>
      <p:sp>
        <p:nvSpPr>
          <p:cNvPr id="8" name="左右矢印 7"/>
          <p:cNvSpPr/>
          <p:nvPr/>
        </p:nvSpPr>
        <p:spPr>
          <a:xfrm>
            <a:off x="1441216" y="5136150"/>
            <a:ext cx="504442" cy="28946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左右矢印 60"/>
          <p:cNvSpPr/>
          <p:nvPr/>
        </p:nvSpPr>
        <p:spPr>
          <a:xfrm rot="16200000">
            <a:off x="2404863" y="5849679"/>
            <a:ext cx="504442" cy="28946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テキスト ボックス 61"/>
          <p:cNvSpPr txBox="1"/>
          <p:nvPr/>
        </p:nvSpPr>
        <p:spPr>
          <a:xfrm>
            <a:off x="1629059" y="5891647"/>
            <a:ext cx="2048609" cy="276999"/>
          </a:xfrm>
          <a:prstGeom prst="rect">
            <a:avLst/>
          </a:prstGeom>
          <a:noFill/>
          <a:ln>
            <a:noFill/>
          </a:ln>
        </p:spPr>
        <p:txBody>
          <a:bodyPr wrap="square" rtlCol="0">
            <a:spAutoFit/>
          </a:bodyPr>
          <a:lstStyle/>
          <a:p>
            <a:r>
              <a:rPr lang="ja-JP" altLang="en-US" sz="1200" b="1" dirty="0">
                <a:solidFill>
                  <a:srgbClr val="7030A0"/>
                </a:solidFill>
              </a:rPr>
              <a:t>直行又は直帰（通勤時間）</a:t>
            </a:r>
            <a:endParaRPr lang="en-US" altLang="ja-JP" sz="1200" b="1" dirty="0">
              <a:solidFill>
                <a:srgbClr val="7030A0"/>
              </a:solidFill>
            </a:endParaRPr>
          </a:p>
        </p:txBody>
      </p:sp>
      <p:sp>
        <p:nvSpPr>
          <p:cNvPr id="63" name="左右矢印 62"/>
          <p:cNvSpPr/>
          <p:nvPr/>
        </p:nvSpPr>
        <p:spPr>
          <a:xfrm>
            <a:off x="1198948" y="6209719"/>
            <a:ext cx="504442" cy="28946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テキスト ボックス 63"/>
          <p:cNvSpPr txBox="1"/>
          <p:nvPr/>
        </p:nvSpPr>
        <p:spPr>
          <a:xfrm>
            <a:off x="1123063" y="6475735"/>
            <a:ext cx="796972" cy="276999"/>
          </a:xfrm>
          <a:prstGeom prst="rect">
            <a:avLst/>
          </a:prstGeom>
          <a:noFill/>
          <a:ln>
            <a:noFill/>
          </a:ln>
        </p:spPr>
        <p:txBody>
          <a:bodyPr wrap="square" rtlCol="0">
            <a:spAutoFit/>
          </a:bodyPr>
          <a:lstStyle/>
          <a:p>
            <a:r>
              <a:rPr lang="ja-JP" altLang="en-US" sz="1200" b="1" dirty="0">
                <a:solidFill>
                  <a:srgbClr val="7030A0"/>
                </a:solidFill>
              </a:rPr>
              <a:t>通勤時間</a:t>
            </a:r>
            <a:endParaRPr lang="en-US" altLang="ja-JP" sz="1200" b="1" dirty="0">
              <a:solidFill>
                <a:srgbClr val="7030A0"/>
              </a:solidFill>
            </a:endParaRPr>
          </a:p>
        </p:txBody>
      </p:sp>
      <p:sp>
        <p:nvSpPr>
          <p:cNvPr id="66" name="左右矢印 65"/>
          <p:cNvSpPr/>
          <p:nvPr/>
        </p:nvSpPr>
        <p:spPr>
          <a:xfrm>
            <a:off x="3306165" y="5191839"/>
            <a:ext cx="504442" cy="28946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テキスト ボックス 66"/>
          <p:cNvSpPr txBox="1"/>
          <p:nvPr/>
        </p:nvSpPr>
        <p:spPr>
          <a:xfrm>
            <a:off x="3808131" y="4762884"/>
            <a:ext cx="1541185" cy="276999"/>
          </a:xfrm>
          <a:prstGeom prst="rect">
            <a:avLst/>
          </a:prstGeom>
          <a:noFill/>
          <a:ln>
            <a:noFill/>
          </a:ln>
        </p:spPr>
        <p:txBody>
          <a:bodyPr wrap="square" rtlCol="0">
            <a:spAutoFit/>
          </a:bodyPr>
          <a:lstStyle/>
          <a:p>
            <a:r>
              <a:rPr lang="ja-JP" altLang="en-US" sz="1200" b="1" dirty="0">
                <a:solidFill>
                  <a:srgbClr val="00B050"/>
                </a:solidFill>
              </a:rPr>
              <a:t>利用者</a:t>
            </a:r>
            <a:r>
              <a:rPr lang="en-US" altLang="ja-JP" sz="1200" b="1" dirty="0">
                <a:solidFill>
                  <a:srgbClr val="00B050"/>
                </a:solidFill>
              </a:rPr>
              <a:t>B</a:t>
            </a:r>
            <a:r>
              <a:rPr lang="ja-JP" altLang="en-US" sz="1200" b="1" dirty="0" err="1">
                <a:solidFill>
                  <a:srgbClr val="00B050"/>
                </a:solidFill>
              </a:rPr>
              <a:t>さん</a:t>
            </a:r>
            <a:r>
              <a:rPr lang="ja-JP" altLang="en-US" sz="1200" b="1" dirty="0">
                <a:solidFill>
                  <a:srgbClr val="00B050"/>
                </a:solidFill>
              </a:rPr>
              <a:t>宅勤務</a:t>
            </a:r>
            <a:endParaRPr lang="en-US" altLang="ja-JP" sz="1200" b="1" dirty="0">
              <a:solidFill>
                <a:srgbClr val="00B050"/>
              </a:solidFill>
            </a:endParaRPr>
          </a:p>
        </p:txBody>
      </p:sp>
      <p:sp>
        <p:nvSpPr>
          <p:cNvPr id="100" name="下矢印 99"/>
          <p:cNvSpPr/>
          <p:nvPr/>
        </p:nvSpPr>
        <p:spPr>
          <a:xfrm>
            <a:off x="7297139" y="5013653"/>
            <a:ext cx="368786" cy="216239"/>
          </a:xfrm>
          <a:prstGeom prst="downArrow">
            <a:avLst>
              <a:gd name="adj1" fmla="val 50000"/>
              <a:gd name="adj2" fmla="val 343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p:cNvPicPr>
            <a:picLocks noChangeAspect="1"/>
          </p:cNvPicPr>
          <p:nvPr/>
        </p:nvPicPr>
        <p:blipFill>
          <a:blip r:embed="rId5"/>
          <a:stretch>
            <a:fillRect/>
          </a:stretch>
        </p:blipFill>
        <p:spPr>
          <a:xfrm>
            <a:off x="4033915" y="5036395"/>
            <a:ext cx="1069521" cy="778439"/>
          </a:xfrm>
          <a:prstGeom prst="rect">
            <a:avLst/>
          </a:prstGeom>
        </p:spPr>
      </p:pic>
      <p:sp>
        <p:nvSpPr>
          <p:cNvPr id="68" name="テキスト ボックス 67"/>
          <p:cNvSpPr txBox="1"/>
          <p:nvPr/>
        </p:nvSpPr>
        <p:spPr>
          <a:xfrm>
            <a:off x="3236943" y="5484375"/>
            <a:ext cx="796972" cy="276999"/>
          </a:xfrm>
          <a:prstGeom prst="rect">
            <a:avLst/>
          </a:prstGeom>
          <a:noFill/>
          <a:ln>
            <a:noFill/>
          </a:ln>
        </p:spPr>
        <p:txBody>
          <a:bodyPr wrap="square" rtlCol="0">
            <a:spAutoFit/>
          </a:bodyPr>
          <a:lstStyle/>
          <a:p>
            <a:r>
              <a:rPr lang="ja-JP" altLang="en-US" sz="1200" b="1" dirty="0">
                <a:solidFill>
                  <a:srgbClr val="FF0000"/>
                </a:solidFill>
              </a:rPr>
              <a:t>移動時間</a:t>
            </a:r>
            <a:endParaRPr lang="en-US" altLang="ja-JP" sz="1200" b="1" dirty="0">
              <a:solidFill>
                <a:srgbClr val="FF0000"/>
              </a:solidFill>
            </a:endParaRPr>
          </a:p>
        </p:txBody>
      </p:sp>
      <p:sp>
        <p:nvSpPr>
          <p:cNvPr id="70" name="左右矢印 69"/>
          <p:cNvSpPr/>
          <p:nvPr/>
        </p:nvSpPr>
        <p:spPr>
          <a:xfrm rot="19154592">
            <a:off x="3576603" y="6003192"/>
            <a:ext cx="964516" cy="28946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テキスト ボックス 68"/>
          <p:cNvSpPr txBox="1"/>
          <p:nvPr/>
        </p:nvSpPr>
        <p:spPr>
          <a:xfrm>
            <a:off x="3745987" y="5830506"/>
            <a:ext cx="1543718" cy="461665"/>
          </a:xfrm>
          <a:prstGeom prst="rect">
            <a:avLst/>
          </a:prstGeom>
          <a:noFill/>
          <a:ln>
            <a:noFill/>
          </a:ln>
        </p:spPr>
        <p:txBody>
          <a:bodyPr wrap="square" rtlCol="0">
            <a:spAutoFit/>
          </a:bodyPr>
          <a:lstStyle/>
          <a:p>
            <a:r>
              <a:rPr lang="ja-JP" altLang="en-US" sz="1200" b="1" dirty="0">
                <a:solidFill>
                  <a:srgbClr val="7030A0"/>
                </a:solidFill>
              </a:rPr>
              <a:t>直行又は直帰（通勤時間）</a:t>
            </a:r>
            <a:endParaRPr lang="en-US" altLang="ja-JP" sz="1200" b="1" dirty="0">
              <a:solidFill>
                <a:srgbClr val="7030A0"/>
              </a:solidFill>
            </a:endParaRPr>
          </a:p>
        </p:txBody>
      </p:sp>
      <p:grpSp>
        <p:nvGrpSpPr>
          <p:cNvPr id="71" name="グループ化 70"/>
          <p:cNvGrpSpPr/>
          <p:nvPr/>
        </p:nvGrpSpPr>
        <p:grpSpPr>
          <a:xfrm>
            <a:off x="254313" y="1210736"/>
            <a:ext cx="9580987" cy="2818095"/>
            <a:chOff x="172613" y="662280"/>
            <a:chExt cx="9580987" cy="2818095"/>
          </a:xfrm>
        </p:grpSpPr>
        <p:sp>
          <p:nvSpPr>
            <p:cNvPr id="80" name="角丸四角形 79"/>
            <p:cNvSpPr/>
            <p:nvPr/>
          </p:nvSpPr>
          <p:spPr>
            <a:xfrm>
              <a:off x="2968317" y="662280"/>
              <a:ext cx="6785283" cy="2472400"/>
            </a:xfrm>
            <a:prstGeom prst="roundRect">
              <a:avLst/>
            </a:prstGeom>
            <a:noFill/>
            <a:ln w="63500">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テキスト ボックス 80"/>
            <p:cNvSpPr txBox="1"/>
            <p:nvPr/>
          </p:nvSpPr>
          <p:spPr>
            <a:xfrm>
              <a:off x="3400594" y="736840"/>
              <a:ext cx="2628079" cy="461665"/>
            </a:xfrm>
            <a:prstGeom prst="rect">
              <a:avLst/>
            </a:prstGeom>
            <a:solidFill>
              <a:schemeClr val="accent6">
                <a:lumMod val="20000"/>
                <a:lumOff val="80000"/>
              </a:schemeClr>
            </a:solidFill>
          </p:spPr>
          <p:txBody>
            <a:bodyPr wrap="square" rtlCol="0">
              <a:spAutoFit/>
            </a:bodyPr>
            <a:lstStyle/>
            <a:p>
              <a:r>
                <a:rPr kumimoji="1" lang="ja-JP" altLang="en-US" sz="2400" b="1" dirty="0"/>
                <a:t>　待機（手待ち）</a:t>
              </a:r>
            </a:p>
          </p:txBody>
        </p:sp>
        <p:sp>
          <p:nvSpPr>
            <p:cNvPr id="83" name="正方形/長方形 82"/>
            <p:cNvSpPr/>
            <p:nvPr/>
          </p:nvSpPr>
          <p:spPr>
            <a:xfrm>
              <a:off x="172613" y="772085"/>
              <a:ext cx="800219" cy="2123516"/>
            </a:xfrm>
            <a:prstGeom prst="rect">
              <a:avLst/>
            </a:prstGeom>
            <a:solidFill>
              <a:srgbClr val="FFFF00"/>
            </a:solidFill>
          </p:spPr>
          <p:txBody>
            <a:bodyPr vert="eaVert" wrap="square" lIns="91440" tIns="45720" rIns="91440" bIns="45720" anchor="ctr" anchorCtr="0">
              <a:spAutoFit/>
            </a:bodyPr>
            <a:lstStyle/>
            <a:p>
              <a:pPr algn="ctr"/>
              <a:r>
                <a:rPr lang="ja-JP" altLang="en-US" sz="4000" b="1" dirty="0">
                  <a:ln w="22225">
                    <a:solidFill>
                      <a:schemeClr val="accent2"/>
                    </a:solidFill>
                    <a:prstDash val="solid"/>
                  </a:ln>
                  <a:solidFill>
                    <a:srgbClr val="FF0000"/>
                  </a:solidFill>
                  <a:latin typeface="ＭＳ 明朝" panose="02020609040205080304" pitchFamily="17" charset="-128"/>
                  <a:ea typeface="ＭＳ 明朝" panose="02020609040205080304" pitchFamily="17" charset="-128"/>
                </a:rPr>
                <a:t>待機時間</a:t>
              </a:r>
              <a:endParaRPr lang="ja-JP" altLang="en-US" sz="4000" b="1" cap="none" spc="0" dirty="0">
                <a:ln w="22225">
                  <a:solidFill>
                    <a:schemeClr val="accent2"/>
                  </a:solidFill>
                  <a:prstDash val="solid"/>
                </a:ln>
                <a:solidFill>
                  <a:srgbClr val="FF0000"/>
                </a:solidFill>
                <a:effectLst/>
                <a:latin typeface="ＭＳ 明朝" panose="02020609040205080304" pitchFamily="17" charset="-128"/>
                <a:ea typeface="ＭＳ 明朝" panose="02020609040205080304" pitchFamily="17" charset="-128"/>
              </a:endParaRPr>
            </a:p>
          </p:txBody>
        </p:sp>
        <p:sp>
          <p:nvSpPr>
            <p:cNvPr id="89" name="テキスト ボックス 88"/>
            <p:cNvSpPr txBox="1"/>
            <p:nvPr/>
          </p:nvSpPr>
          <p:spPr>
            <a:xfrm>
              <a:off x="6470308" y="696118"/>
              <a:ext cx="2988473" cy="830997"/>
            </a:xfrm>
            <a:prstGeom prst="rect">
              <a:avLst/>
            </a:prstGeom>
            <a:solidFill>
              <a:schemeClr val="accent6">
                <a:lumMod val="20000"/>
                <a:lumOff val="80000"/>
              </a:schemeClr>
            </a:solidFill>
          </p:spPr>
          <p:txBody>
            <a:bodyPr wrap="square" rtlCol="0">
              <a:spAutoFit/>
            </a:bodyPr>
            <a:lstStyle/>
            <a:p>
              <a:r>
                <a:rPr kumimoji="1" lang="ja-JP" altLang="en-US" sz="2400" b="1" dirty="0"/>
                <a:t>なにかあれば即時に業務に従事</a:t>
              </a:r>
            </a:p>
          </p:txBody>
        </p:sp>
        <p:sp>
          <p:nvSpPr>
            <p:cNvPr id="92" name="右矢印 91"/>
            <p:cNvSpPr/>
            <p:nvPr/>
          </p:nvSpPr>
          <p:spPr>
            <a:xfrm>
              <a:off x="5265279" y="1670440"/>
              <a:ext cx="1694184" cy="534338"/>
            </a:xfrm>
            <a:prstGeom prst="rightArrow">
              <a:avLst/>
            </a:prstGeom>
            <a:noFill/>
            <a:ln w="25400">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右矢印 92"/>
            <p:cNvSpPr/>
            <p:nvPr/>
          </p:nvSpPr>
          <p:spPr>
            <a:xfrm>
              <a:off x="2720116" y="1764147"/>
              <a:ext cx="894149" cy="534338"/>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右矢印 93"/>
            <p:cNvSpPr/>
            <p:nvPr/>
          </p:nvSpPr>
          <p:spPr>
            <a:xfrm flipH="1">
              <a:off x="5195076" y="2234782"/>
              <a:ext cx="1695600" cy="534338"/>
            </a:xfrm>
            <a:prstGeom prst="rightArrow">
              <a:avLst/>
            </a:prstGeom>
            <a:noFill/>
            <a:ln w="25400">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正方形/長方形 94"/>
            <p:cNvSpPr/>
            <p:nvPr/>
          </p:nvSpPr>
          <p:spPr>
            <a:xfrm>
              <a:off x="4212802" y="2895600"/>
              <a:ext cx="4283630" cy="584775"/>
            </a:xfrm>
            <a:prstGeom prst="rect">
              <a:avLst/>
            </a:prstGeom>
            <a:solidFill>
              <a:srgbClr val="FFFF00"/>
            </a:solidFill>
          </p:spPr>
          <p:txBody>
            <a:bodyPr vert="horz" wrap="square" lIns="91440" tIns="45720" rIns="91440" bIns="45720" anchor="t" anchorCtr="0">
              <a:spAutoFit/>
            </a:bodyPr>
            <a:lstStyle/>
            <a:p>
              <a:pPr algn="ctr"/>
              <a:r>
                <a:rPr lang="ja-JP" altLang="en-US" sz="3200" b="1" cap="none" spc="0" dirty="0">
                  <a:ln w="22225">
                    <a:solidFill>
                      <a:schemeClr val="accent2"/>
                    </a:solidFill>
                    <a:prstDash val="solid"/>
                  </a:ln>
                  <a:solidFill>
                    <a:srgbClr val="FF0000"/>
                  </a:solidFill>
                  <a:effectLst/>
                  <a:latin typeface="ＭＳ 明朝" panose="02020609040205080304" pitchFamily="17" charset="-128"/>
                  <a:ea typeface="ＭＳ 明朝" panose="02020609040205080304" pitchFamily="17" charset="-128"/>
                </a:rPr>
                <a:t>労働時間に当たる。</a:t>
              </a:r>
            </a:p>
          </p:txBody>
        </p:sp>
      </p:grpSp>
      <p:pic>
        <p:nvPicPr>
          <p:cNvPr id="15" name="図 14"/>
          <p:cNvPicPr>
            <a:picLocks noChangeAspect="1"/>
          </p:cNvPicPr>
          <p:nvPr/>
        </p:nvPicPr>
        <p:blipFill>
          <a:blip r:embed="rId6"/>
          <a:stretch>
            <a:fillRect/>
          </a:stretch>
        </p:blipFill>
        <p:spPr>
          <a:xfrm>
            <a:off x="1065820" y="1494804"/>
            <a:ext cx="1783566" cy="1949252"/>
          </a:xfrm>
          <a:prstGeom prst="rect">
            <a:avLst/>
          </a:prstGeom>
        </p:spPr>
      </p:pic>
      <p:pic>
        <p:nvPicPr>
          <p:cNvPr id="16" name="図 15"/>
          <p:cNvPicPr>
            <a:picLocks noChangeAspect="1"/>
          </p:cNvPicPr>
          <p:nvPr/>
        </p:nvPicPr>
        <p:blipFill>
          <a:blip r:embed="rId7"/>
          <a:stretch>
            <a:fillRect/>
          </a:stretch>
        </p:blipFill>
        <p:spPr>
          <a:xfrm>
            <a:off x="4022564" y="1615807"/>
            <a:ext cx="1092221" cy="1793576"/>
          </a:xfrm>
          <a:prstGeom prst="rect">
            <a:avLst/>
          </a:prstGeom>
        </p:spPr>
      </p:pic>
      <p:pic>
        <p:nvPicPr>
          <p:cNvPr id="17" name="図 16"/>
          <p:cNvPicPr>
            <a:picLocks noChangeAspect="1"/>
          </p:cNvPicPr>
          <p:nvPr/>
        </p:nvPicPr>
        <p:blipFill>
          <a:blip r:embed="rId8"/>
          <a:stretch>
            <a:fillRect/>
          </a:stretch>
        </p:blipFill>
        <p:spPr>
          <a:xfrm>
            <a:off x="8012790" y="1862945"/>
            <a:ext cx="1207971" cy="1603501"/>
          </a:xfrm>
          <a:prstGeom prst="rect">
            <a:avLst/>
          </a:prstGeom>
        </p:spPr>
      </p:pic>
    </p:spTree>
    <p:extLst>
      <p:ext uri="{BB962C8B-B14F-4D97-AF65-F5344CB8AC3E}">
        <p14:creationId xmlns:p14="http://schemas.microsoft.com/office/powerpoint/2010/main" val="5340555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noGrp="1"/>
          </p:cNvSpPr>
          <p:nvPr>
            <p:ph type="title"/>
          </p:nvPr>
        </p:nvSpPr>
        <p:spPr>
          <a:xfrm>
            <a:off x="0" y="-211938"/>
            <a:ext cx="4680520" cy="900701"/>
          </a:xfrm>
        </p:spPr>
        <p:txBody>
          <a:bodyPr>
            <a:noAutofit/>
          </a:bodyPr>
          <a:lstStyle/>
          <a:p>
            <a:r>
              <a:rPr lang="ja-JP" altLang="en-US" sz="1600" b="1" dirty="0">
                <a:solidFill>
                  <a:srgbClr val="7030A0"/>
                </a:solidFill>
                <a:latin typeface="メイリオ" panose="020B0604030504040204" pitchFamily="50" charset="-128"/>
                <a:ea typeface="メイリオ" panose="020B0604030504040204" pitchFamily="50" charset="-128"/>
              </a:rPr>
              <a:t>（参考資料）</a:t>
            </a:r>
          </a:p>
        </p:txBody>
      </p:sp>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30</a:t>
            </a:fld>
            <a:endParaRPr kumimoji="1" lang="ja-JP" altLang="en-US"/>
          </a:p>
        </p:txBody>
      </p:sp>
      <p:pic>
        <p:nvPicPr>
          <p:cNvPr id="2" name="図 1"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963" y="318667"/>
            <a:ext cx="9096499" cy="6042140"/>
          </a:xfrm>
          <a:prstGeom prst="rect">
            <a:avLst/>
          </a:prstGeom>
        </p:spPr>
      </p:pic>
    </p:spTree>
    <p:extLst>
      <p:ext uri="{BB962C8B-B14F-4D97-AF65-F5344CB8AC3E}">
        <p14:creationId xmlns:p14="http://schemas.microsoft.com/office/powerpoint/2010/main" val="8116672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31</a:t>
            </a:fld>
            <a:endParaRPr kumimoji="1" lang="ja-JP" altLang="en-US"/>
          </a:p>
        </p:txBody>
      </p:sp>
      <p:sp>
        <p:nvSpPr>
          <p:cNvPr id="11" name="正方形/長方形 10"/>
          <p:cNvSpPr/>
          <p:nvPr/>
        </p:nvSpPr>
        <p:spPr>
          <a:xfrm>
            <a:off x="2385893" y="1340768"/>
            <a:ext cx="5724645" cy="923330"/>
          </a:xfrm>
          <a:prstGeom prst="rect">
            <a:avLst/>
          </a:prstGeom>
          <a:noFill/>
        </p:spPr>
        <p:txBody>
          <a:bodyPr wrap="none" lIns="91440" tIns="45720" rIns="91440" bIns="45720">
            <a:spAutoFit/>
          </a:bodyPr>
          <a:lstStyle/>
          <a:p>
            <a:pPr algn="ctr"/>
            <a:r>
              <a:rPr lang="ja-JP" altLang="en-US" sz="5400" b="1" dirty="0">
                <a:ln w="12700" cmpd="sng">
                  <a:solidFill>
                    <a:schemeClr val="accent4"/>
                  </a:solidFill>
                  <a:prstDash val="solid"/>
                </a:ln>
                <a:solidFill>
                  <a:srgbClr val="FF0000"/>
                </a:solidFill>
              </a:rPr>
              <a:t>お疲れ様でした</a:t>
            </a:r>
            <a:r>
              <a:rPr lang="ja-JP" altLang="en-US" sz="5400" b="1" cap="none" spc="0" dirty="0">
                <a:ln w="12700" cmpd="sng">
                  <a:solidFill>
                    <a:schemeClr val="accent4"/>
                  </a:solidFill>
                  <a:prstDash val="solid"/>
                </a:ln>
                <a:solidFill>
                  <a:srgbClr val="FF0000"/>
                </a:solidFill>
                <a:effectLst/>
              </a:rPr>
              <a:t>。</a:t>
            </a:r>
          </a:p>
        </p:txBody>
      </p:sp>
    </p:spTree>
    <p:extLst>
      <p:ext uri="{BB962C8B-B14F-4D97-AF65-F5344CB8AC3E}">
        <p14:creationId xmlns:p14="http://schemas.microsoft.com/office/powerpoint/2010/main" val="1931843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3</a:t>
            </a:fld>
            <a:endParaRPr kumimoji="1" lang="ja-JP" altLang="en-US"/>
          </a:p>
        </p:txBody>
      </p:sp>
      <p:sp>
        <p:nvSpPr>
          <p:cNvPr id="3" name="テキスト プレースホルダー 2"/>
          <p:cNvSpPr>
            <a:spLocks noGrp="1"/>
          </p:cNvSpPr>
          <p:nvPr>
            <p:ph type="body" sz="quarter" idx="13"/>
          </p:nvPr>
        </p:nvSpPr>
        <p:spPr>
          <a:xfrm>
            <a:off x="149464" y="1434059"/>
            <a:ext cx="9756536" cy="1068736"/>
          </a:xfrm>
        </p:spPr>
        <p:txBody>
          <a:bodyPr/>
          <a:lstStyle/>
          <a:p>
            <a:pPr marL="0" indent="0">
              <a:lnSpc>
                <a:spcPct val="100000"/>
              </a:lnSpc>
              <a:buNone/>
            </a:pPr>
            <a:r>
              <a:rPr kumimoji="1" lang="ja-JP" altLang="en-US" sz="2000" b="1" dirty="0">
                <a:latin typeface="ＭＳ 明朝" panose="02020609040205080304" pitchFamily="17" charset="-128"/>
                <a:ea typeface="ＭＳ 明朝" panose="02020609040205080304" pitchFamily="17" charset="-128"/>
              </a:rPr>
              <a:t>〇労働者と有期労働契約を締結する場合には「期間の定めのある労働契約を更新する場合の基準」（更新の有無と更新の基準の明示）についても、書面によって明示する必要があります。</a:t>
            </a:r>
            <a:r>
              <a:rPr lang="ja-JP" altLang="en-US" sz="2000" b="1" dirty="0">
                <a:latin typeface="ＭＳ 明朝" panose="02020609040205080304" pitchFamily="17" charset="-128"/>
                <a:ea typeface="ＭＳ 明朝" panose="02020609040205080304" pitchFamily="17" charset="-128"/>
              </a:rPr>
              <a:t>⇨労働基準法施行規則第</a:t>
            </a:r>
            <a:r>
              <a:rPr lang="en-US" altLang="ja-JP" sz="2000" b="1" dirty="0">
                <a:latin typeface="ＭＳ 明朝" panose="02020609040205080304" pitchFamily="17" charset="-128"/>
                <a:ea typeface="ＭＳ 明朝" panose="02020609040205080304" pitchFamily="17" charset="-128"/>
              </a:rPr>
              <a:t>5</a:t>
            </a:r>
            <a:r>
              <a:rPr lang="ja-JP" altLang="en-US" sz="2000" b="1" dirty="0">
                <a:latin typeface="ＭＳ 明朝" panose="02020609040205080304" pitchFamily="17" charset="-128"/>
                <a:ea typeface="ＭＳ 明朝" panose="02020609040205080304" pitchFamily="17" charset="-128"/>
              </a:rPr>
              <a:t>条</a:t>
            </a:r>
            <a:endParaRPr kumimoji="1" lang="en-US" altLang="ja-JP" sz="2000" b="1" dirty="0">
              <a:latin typeface="ＭＳ 明朝" panose="02020609040205080304" pitchFamily="17" charset="-128"/>
              <a:ea typeface="ＭＳ 明朝" panose="02020609040205080304" pitchFamily="17" charset="-128"/>
            </a:endParaRPr>
          </a:p>
        </p:txBody>
      </p:sp>
      <p:sp>
        <p:nvSpPr>
          <p:cNvPr id="11" name="テキスト プレースホルダー 11"/>
          <p:cNvSpPr txBox="1">
            <a:spLocks noGrp="1"/>
          </p:cNvSpPr>
          <p:nvPr>
            <p:ph type="body" sz="quarter" idx="4294967295"/>
          </p:nvPr>
        </p:nvSpPr>
        <p:spPr>
          <a:xfrm>
            <a:off x="26045" y="516291"/>
            <a:ext cx="4710931" cy="407419"/>
          </a:xfrm>
          <a:prstGeom prst="rect">
            <a:avLst/>
          </a:prstGeom>
          <a:solidFill>
            <a:schemeClr val="accent6">
              <a:lumMod val="20000"/>
              <a:lumOff val="80000"/>
            </a:schemeClr>
          </a:solidFill>
        </p:spPr>
        <p:txBody>
          <a:bodyPr wrap="square" rtlCol="0">
            <a:spAutoFit/>
          </a:bodyPr>
          <a:lstStyle/>
          <a:p>
            <a:pPr marL="0" indent="0">
              <a:buNone/>
            </a:pPr>
            <a:r>
              <a:rPr lang="ja-JP" altLang="en-US" b="1" dirty="0"/>
              <a:t>（１）労働条件の明示について</a:t>
            </a:r>
            <a:endParaRPr kumimoji="1" lang="en-US" altLang="ja-JP" b="1" dirty="0"/>
          </a:p>
        </p:txBody>
      </p:sp>
      <p:sp>
        <p:nvSpPr>
          <p:cNvPr id="17" name="テキスト ボックス 16"/>
          <p:cNvSpPr txBox="1"/>
          <p:nvPr/>
        </p:nvSpPr>
        <p:spPr>
          <a:xfrm>
            <a:off x="149464" y="2708920"/>
            <a:ext cx="3003335" cy="338554"/>
          </a:xfrm>
          <a:prstGeom prst="rect">
            <a:avLst/>
          </a:prstGeom>
          <a:solidFill>
            <a:schemeClr val="accent1"/>
          </a:solidFill>
        </p:spPr>
        <p:txBody>
          <a:bodyPr vert="horz" wrap="square" rtlCol="0">
            <a:spAutoFit/>
          </a:bodyPr>
          <a:lstStyle/>
          <a:p>
            <a:r>
              <a:rPr kumimoji="1" lang="ja-JP" altLang="en-US" sz="1600" b="1" dirty="0"/>
              <a:t>有期労働契約の更新の基準</a:t>
            </a:r>
          </a:p>
        </p:txBody>
      </p:sp>
      <p:sp>
        <p:nvSpPr>
          <p:cNvPr id="19" name="テキスト プレースホルダー 11"/>
          <p:cNvSpPr txBox="1">
            <a:spLocks noGrp="1"/>
          </p:cNvSpPr>
          <p:nvPr>
            <p:ph type="body" sz="quarter" idx="4294967295"/>
          </p:nvPr>
        </p:nvSpPr>
        <p:spPr>
          <a:xfrm>
            <a:off x="848544" y="975175"/>
            <a:ext cx="5400600" cy="407419"/>
          </a:xfrm>
          <a:prstGeom prst="rect">
            <a:avLst/>
          </a:prstGeom>
          <a:solidFill>
            <a:schemeClr val="accent5">
              <a:lumMod val="20000"/>
              <a:lumOff val="80000"/>
            </a:schemeClr>
          </a:solidFill>
        </p:spPr>
        <p:txBody>
          <a:bodyPr wrap="square" rtlCol="0">
            <a:spAutoFit/>
          </a:bodyPr>
          <a:lstStyle/>
          <a:p>
            <a:pPr marL="0" indent="0">
              <a:buNone/>
            </a:pPr>
            <a:r>
              <a:rPr lang="en-US" altLang="ja-JP" b="1" dirty="0"/>
              <a:t>Point</a:t>
            </a:r>
            <a:r>
              <a:rPr lang="ja-JP" altLang="en-US" b="1" dirty="0"/>
              <a:t>２契約の更新事項も書面で明示</a:t>
            </a:r>
            <a:endParaRPr kumimoji="1" lang="en-US" altLang="ja-JP" b="1" dirty="0"/>
          </a:p>
        </p:txBody>
      </p:sp>
      <p:pic>
        <p:nvPicPr>
          <p:cNvPr id="8" name="図 7"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464" y="3078170"/>
            <a:ext cx="6891768" cy="2799102"/>
          </a:xfrm>
          <a:prstGeom prst="rect">
            <a:avLst/>
          </a:prstGeom>
        </p:spPr>
      </p:pic>
      <p:pic>
        <p:nvPicPr>
          <p:cNvPr id="14" name="図 13"/>
          <p:cNvPicPr>
            <a:picLocks noChangeAspect="1"/>
          </p:cNvPicPr>
          <p:nvPr/>
        </p:nvPicPr>
        <p:blipFill>
          <a:blip r:embed="rId3"/>
          <a:stretch>
            <a:fillRect/>
          </a:stretch>
        </p:blipFill>
        <p:spPr>
          <a:xfrm>
            <a:off x="6393160" y="2823551"/>
            <a:ext cx="3581400" cy="3810000"/>
          </a:xfrm>
          <a:prstGeom prst="rect">
            <a:avLst/>
          </a:prstGeom>
        </p:spPr>
      </p:pic>
      <p:pic>
        <p:nvPicPr>
          <p:cNvPr id="10" name="図 9"/>
          <p:cNvPicPr>
            <a:picLocks noChangeAspect="1"/>
          </p:cNvPicPr>
          <p:nvPr/>
        </p:nvPicPr>
        <p:blipFill>
          <a:blip r:embed="rId4"/>
          <a:stretch>
            <a:fillRect/>
          </a:stretch>
        </p:blipFill>
        <p:spPr>
          <a:xfrm>
            <a:off x="7185248" y="4221088"/>
            <a:ext cx="1763984" cy="1866650"/>
          </a:xfrm>
          <a:prstGeom prst="rect">
            <a:avLst/>
          </a:prstGeom>
        </p:spPr>
      </p:pic>
    </p:spTree>
    <p:extLst>
      <p:ext uri="{BB962C8B-B14F-4D97-AF65-F5344CB8AC3E}">
        <p14:creationId xmlns:p14="http://schemas.microsoft.com/office/powerpoint/2010/main" val="198395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4</a:t>
            </a:fld>
            <a:endParaRPr kumimoji="1" lang="ja-JP" altLang="en-US"/>
          </a:p>
        </p:txBody>
      </p:sp>
      <p:pic>
        <p:nvPicPr>
          <p:cNvPr id="7" name="図 6"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46" y="5338690"/>
            <a:ext cx="9036725" cy="1474861"/>
          </a:xfrm>
          <a:prstGeom prst="rect">
            <a:avLst/>
          </a:prstGeom>
        </p:spPr>
      </p:pic>
      <p:sp>
        <p:nvSpPr>
          <p:cNvPr id="8" name="テキスト ボックス 7"/>
          <p:cNvSpPr txBox="1"/>
          <p:nvPr/>
        </p:nvSpPr>
        <p:spPr>
          <a:xfrm>
            <a:off x="3152800" y="5445224"/>
            <a:ext cx="5544616" cy="307777"/>
          </a:xfrm>
          <a:prstGeom prst="rect">
            <a:avLst/>
          </a:prstGeom>
          <a:noFill/>
        </p:spPr>
        <p:txBody>
          <a:bodyPr wrap="square" rtlCol="0">
            <a:spAutoFit/>
          </a:bodyPr>
          <a:lstStyle/>
          <a:p>
            <a:r>
              <a:rPr kumimoji="1" lang="ja-JP" altLang="en-US" sz="1400" b="1" dirty="0">
                <a:solidFill>
                  <a:srgbClr val="FF0000"/>
                </a:solidFill>
              </a:rPr>
              <a:t>（参照）就業規則の作成及び届け出義務：労基法第第</a:t>
            </a:r>
            <a:r>
              <a:rPr kumimoji="1" lang="en-US" altLang="ja-JP" sz="1400" b="1" dirty="0">
                <a:solidFill>
                  <a:srgbClr val="FF0000"/>
                </a:solidFill>
              </a:rPr>
              <a:t>89</a:t>
            </a:r>
            <a:r>
              <a:rPr kumimoji="1" lang="ja-JP" altLang="en-US" sz="1400" b="1" dirty="0">
                <a:solidFill>
                  <a:srgbClr val="FF0000"/>
                </a:solidFill>
              </a:rPr>
              <a:t>条</a:t>
            </a:r>
          </a:p>
        </p:txBody>
      </p:sp>
      <p:sp>
        <p:nvSpPr>
          <p:cNvPr id="10" name="正方形/長方形 9"/>
          <p:cNvSpPr/>
          <p:nvPr/>
        </p:nvSpPr>
        <p:spPr>
          <a:xfrm>
            <a:off x="45245" y="5338690"/>
            <a:ext cx="9036725" cy="1474861"/>
          </a:xfrm>
          <a:prstGeom prst="rect">
            <a:avLst/>
          </a:prstGeom>
          <a:noFill/>
          <a:ln w="190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11" name="テキスト プレースホルダー 11"/>
          <p:cNvSpPr txBox="1">
            <a:spLocks noGrp="1"/>
          </p:cNvSpPr>
          <p:nvPr>
            <p:ph type="body" sz="quarter" idx="4294967295"/>
          </p:nvPr>
        </p:nvSpPr>
        <p:spPr>
          <a:xfrm>
            <a:off x="26045" y="516291"/>
            <a:ext cx="4710931" cy="407419"/>
          </a:xfrm>
          <a:prstGeom prst="rect">
            <a:avLst/>
          </a:prstGeom>
          <a:solidFill>
            <a:schemeClr val="accent6">
              <a:lumMod val="20000"/>
              <a:lumOff val="80000"/>
            </a:schemeClr>
          </a:solidFill>
        </p:spPr>
        <p:txBody>
          <a:bodyPr wrap="square" rtlCol="0">
            <a:spAutoFit/>
          </a:bodyPr>
          <a:lstStyle/>
          <a:p>
            <a:pPr marL="0" indent="0">
              <a:buNone/>
            </a:pPr>
            <a:r>
              <a:rPr lang="ja-JP" altLang="en-US" b="1" dirty="0"/>
              <a:t>（２）就業規則について</a:t>
            </a:r>
            <a:endParaRPr kumimoji="1" lang="en-US" altLang="ja-JP" b="1" dirty="0"/>
          </a:p>
        </p:txBody>
      </p:sp>
      <p:sp>
        <p:nvSpPr>
          <p:cNvPr id="12" name="テキスト プレースホルダー 11"/>
          <p:cNvSpPr txBox="1">
            <a:spLocks noGrp="1"/>
          </p:cNvSpPr>
          <p:nvPr>
            <p:ph type="body" sz="quarter" idx="4294967295"/>
          </p:nvPr>
        </p:nvSpPr>
        <p:spPr>
          <a:xfrm>
            <a:off x="4112456" y="488918"/>
            <a:ext cx="5400600" cy="407419"/>
          </a:xfrm>
          <a:prstGeom prst="rect">
            <a:avLst/>
          </a:prstGeom>
          <a:solidFill>
            <a:schemeClr val="accent5">
              <a:lumMod val="20000"/>
              <a:lumOff val="80000"/>
            </a:schemeClr>
          </a:solidFill>
        </p:spPr>
        <p:txBody>
          <a:bodyPr wrap="square" rtlCol="0">
            <a:spAutoFit/>
          </a:bodyPr>
          <a:lstStyle/>
          <a:p>
            <a:pPr marL="0" indent="0">
              <a:buNone/>
            </a:pPr>
            <a:r>
              <a:rPr lang="en-US" altLang="ja-JP" b="1" dirty="0"/>
              <a:t>Point</a:t>
            </a:r>
            <a:r>
              <a:rPr lang="ja-JP" altLang="en-US" b="1" dirty="0"/>
              <a:t>１　就業規則の作成、届け出</a:t>
            </a:r>
            <a:endParaRPr kumimoji="1" lang="en-US" altLang="ja-JP" b="1" dirty="0"/>
          </a:p>
        </p:txBody>
      </p:sp>
      <p:sp>
        <p:nvSpPr>
          <p:cNvPr id="13" name="テキスト プレースホルダー 2"/>
          <p:cNvSpPr>
            <a:spLocks noGrp="1"/>
          </p:cNvSpPr>
          <p:nvPr>
            <p:ph type="body" sz="quarter" idx="13"/>
          </p:nvPr>
        </p:nvSpPr>
        <p:spPr>
          <a:xfrm>
            <a:off x="45246" y="875863"/>
            <a:ext cx="9756536" cy="2587100"/>
          </a:xfrm>
        </p:spPr>
        <p:txBody>
          <a:bodyPr/>
          <a:lstStyle/>
          <a:p>
            <a:pPr marL="0" indent="0">
              <a:lnSpc>
                <a:spcPct val="100000"/>
              </a:lnSpc>
              <a:buNone/>
            </a:pPr>
            <a:r>
              <a:rPr kumimoji="1" lang="ja-JP" altLang="en-US" sz="1400" b="1" dirty="0">
                <a:latin typeface="ＭＳ 明朝" panose="02020609040205080304" pitchFamily="17" charset="-128"/>
                <a:ea typeface="ＭＳ 明朝" panose="02020609040205080304" pitchFamily="17" charset="-128"/>
              </a:rPr>
              <a:t>〇常時</a:t>
            </a:r>
            <a:r>
              <a:rPr kumimoji="1" lang="en-US" altLang="ja-JP" sz="1400" b="1" dirty="0">
                <a:latin typeface="ＭＳ 明朝" panose="02020609040205080304" pitchFamily="17" charset="-128"/>
                <a:ea typeface="ＭＳ 明朝" panose="02020609040205080304" pitchFamily="17" charset="-128"/>
              </a:rPr>
              <a:t>10</a:t>
            </a:r>
            <a:r>
              <a:rPr kumimoji="1" lang="ja-JP" altLang="en-US" sz="1400" b="1" dirty="0">
                <a:latin typeface="ＭＳ 明朝" panose="02020609040205080304" pitchFamily="17" charset="-128"/>
                <a:ea typeface="ＭＳ 明朝" panose="02020609040205080304" pitchFamily="17" charset="-128"/>
              </a:rPr>
              <a:t>人以上の労働者を使用する場合には就業規則を作成したり作成した内容を変更した場合には、労働基準監督署長</a:t>
            </a:r>
            <a:endParaRPr kumimoji="1"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　</a:t>
            </a:r>
            <a:r>
              <a:rPr kumimoji="1" lang="ja-JP" altLang="en-US" sz="1400" b="1" dirty="0">
                <a:latin typeface="ＭＳ 明朝" panose="02020609040205080304" pitchFamily="17" charset="-128"/>
                <a:ea typeface="ＭＳ 明朝" panose="02020609040205080304" pitchFamily="17" charset="-128"/>
              </a:rPr>
              <a:t>に届け出なければなりません。</a:t>
            </a:r>
            <a:r>
              <a:rPr lang="ja-JP" altLang="en-US" sz="1400" b="1" dirty="0">
                <a:latin typeface="ＭＳ 明朝" panose="02020609040205080304" pitchFamily="17" charset="-128"/>
                <a:ea typeface="ＭＳ 明朝" panose="02020609040205080304" pitchFamily="17" charset="-128"/>
              </a:rPr>
              <a:t>⇨　労働基準法第</a:t>
            </a:r>
            <a:r>
              <a:rPr lang="en-US" altLang="ja-JP" sz="1400" b="1" dirty="0">
                <a:latin typeface="ＭＳ 明朝" panose="02020609040205080304" pitchFamily="17" charset="-128"/>
                <a:ea typeface="ＭＳ 明朝" panose="02020609040205080304" pitchFamily="17" charset="-128"/>
              </a:rPr>
              <a:t>89</a:t>
            </a:r>
            <a:r>
              <a:rPr lang="ja-JP" altLang="en-US" sz="1400" b="1" dirty="0">
                <a:latin typeface="ＭＳ 明朝" panose="02020609040205080304" pitchFamily="17" charset="-128"/>
                <a:ea typeface="ＭＳ 明朝" panose="02020609040205080304" pitchFamily="17" charset="-128"/>
              </a:rPr>
              <a:t>条</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〇「</a:t>
            </a:r>
            <a:r>
              <a:rPr lang="en-US" altLang="ja-JP" sz="1400" b="1" dirty="0">
                <a:latin typeface="ＭＳ 明朝" panose="02020609040205080304" pitchFamily="17" charset="-128"/>
                <a:ea typeface="ＭＳ 明朝" panose="02020609040205080304" pitchFamily="17" charset="-128"/>
              </a:rPr>
              <a:t>10</a:t>
            </a:r>
            <a:r>
              <a:rPr lang="ja-JP" altLang="en-US" sz="1400" b="1" dirty="0">
                <a:latin typeface="ＭＳ 明朝" panose="02020609040205080304" pitchFamily="17" charset="-128"/>
                <a:ea typeface="ＭＳ 明朝" panose="02020609040205080304" pitchFamily="17" charset="-128"/>
              </a:rPr>
              <a:t>人以上の労働者」には介護労働者はもちろん、次の労働者の方も含まれます。</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　・事務職員、管理栄養士等の介護労働者以外の労働者や短時間労働者、有期契約労働者等のいわゆる非正規労働者</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〇就業規則は全労働者に共通のもの、正社員、パートタイム労働者毎の就業規則を作成する等雇用形態に合わせたもの</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　を作成し、すべての労働者についての就業規則を作成してください。</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〇特に、訪問介護については作業用品、介護用品を自己負担し、後日事業場が清算する場合がありますので、就業規則に</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　これに関する事項を記載するようにしてください。</a:t>
            </a:r>
            <a:endParaRPr lang="en-US" altLang="ja-JP" sz="1400" b="1" dirty="0">
              <a:latin typeface="ＭＳ 明朝" panose="02020609040205080304" pitchFamily="17" charset="-128"/>
              <a:ea typeface="ＭＳ 明朝" panose="02020609040205080304" pitchFamily="17" charset="-128"/>
            </a:endParaRPr>
          </a:p>
        </p:txBody>
      </p:sp>
      <p:pic>
        <p:nvPicPr>
          <p:cNvPr id="15" name="図 14"/>
          <p:cNvPicPr>
            <a:picLocks noChangeAspect="1"/>
          </p:cNvPicPr>
          <p:nvPr/>
        </p:nvPicPr>
        <p:blipFill>
          <a:blip r:embed="rId4"/>
          <a:stretch>
            <a:fillRect/>
          </a:stretch>
        </p:blipFill>
        <p:spPr>
          <a:xfrm>
            <a:off x="8302749" y="3632520"/>
            <a:ext cx="1603251" cy="1678797"/>
          </a:xfrm>
          <a:prstGeom prst="rect">
            <a:avLst/>
          </a:prstGeom>
        </p:spPr>
      </p:pic>
      <p:pic>
        <p:nvPicPr>
          <p:cNvPr id="17" name="図 16"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45" y="3681232"/>
            <a:ext cx="8257503" cy="1581371"/>
          </a:xfrm>
          <a:prstGeom prst="rect">
            <a:avLst/>
          </a:prstGeom>
        </p:spPr>
      </p:pic>
    </p:spTree>
    <p:extLst>
      <p:ext uri="{BB962C8B-B14F-4D97-AF65-F5344CB8AC3E}">
        <p14:creationId xmlns:p14="http://schemas.microsoft.com/office/powerpoint/2010/main" val="2436204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5</a:t>
            </a:fld>
            <a:endParaRPr kumimoji="1" lang="ja-JP" altLang="en-US"/>
          </a:p>
        </p:txBody>
      </p:sp>
      <p:sp>
        <p:nvSpPr>
          <p:cNvPr id="9" name="タイトル 1"/>
          <p:cNvSpPr>
            <a:spLocks noGrp="1"/>
          </p:cNvSpPr>
          <p:nvPr>
            <p:ph type="title"/>
          </p:nvPr>
        </p:nvSpPr>
        <p:spPr/>
        <p:txBody>
          <a:bodyPr/>
          <a:lstStyle/>
          <a:p>
            <a:pPr algn="l"/>
            <a:r>
              <a:rPr lang="en-US" altLang="ja-JP" dirty="0"/>
              <a:t>I</a:t>
            </a:r>
            <a:r>
              <a:rPr lang="ja-JP" altLang="en-US" dirty="0"/>
              <a:t>　介護労働者全体（訪問・施設）に共通する事項</a:t>
            </a:r>
            <a:endParaRPr kumimoji="1" lang="ja-JP" altLang="en-US" dirty="0"/>
          </a:p>
        </p:txBody>
      </p:sp>
      <p:sp>
        <p:nvSpPr>
          <p:cNvPr id="11" name="テキスト プレースホルダー 11"/>
          <p:cNvSpPr txBox="1">
            <a:spLocks noGrp="1"/>
          </p:cNvSpPr>
          <p:nvPr>
            <p:ph type="body" sz="quarter" idx="4294967295"/>
          </p:nvPr>
        </p:nvSpPr>
        <p:spPr>
          <a:xfrm>
            <a:off x="26045" y="516291"/>
            <a:ext cx="4710931" cy="407419"/>
          </a:xfrm>
          <a:prstGeom prst="rect">
            <a:avLst/>
          </a:prstGeom>
          <a:solidFill>
            <a:schemeClr val="accent6">
              <a:lumMod val="20000"/>
              <a:lumOff val="80000"/>
            </a:schemeClr>
          </a:solidFill>
        </p:spPr>
        <p:txBody>
          <a:bodyPr wrap="square" rtlCol="0">
            <a:spAutoFit/>
          </a:bodyPr>
          <a:lstStyle/>
          <a:p>
            <a:pPr marL="0" indent="0">
              <a:buNone/>
            </a:pPr>
            <a:r>
              <a:rPr lang="ja-JP" altLang="en-US" b="1" dirty="0"/>
              <a:t>（２）就業規則について</a:t>
            </a:r>
            <a:endParaRPr kumimoji="1" lang="en-US" altLang="ja-JP" b="1" dirty="0"/>
          </a:p>
        </p:txBody>
      </p:sp>
      <p:sp>
        <p:nvSpPr>
          <p:cNvPr id="12" name="テキスト プレースホルダー 11"/>
          <p:cNvSpPr txBox="1">
            <a:spLocks noGrp="1"/>
          </p:cNvSpPr>
          <p:nvPr>
            <p:ph type="body" sz="quarter" idx="4294967295"/>
          </p:nvPr>
        </p:nvSpPr>
        <p:spPr>
          <a:xfrm>
            <a:off x="4112456" y="488918"/>
            <a:ext cx="5400600" cy="407419"/>
          </a:xfrm>
          <a:prstGeom prst="rect">
            <a:avLst/>
          </a:prstGeom>
          <a:solidFill>
            <a:schemeClr val="accent5">
              <a:lumMod val="20000"/>
              <a:lumOff val="80000"/>
            </a:schemeClr>
          </a:solidFill>
        </p:spPr>
        <p:txBody>
          <a:bodyPr wrap="square" rtlCol="0">
            <a:spAutoFit/>
          </a:bodyPr>
          <a:lstStyle/>
          <a:p>
            <a:pPr marL="0" indent="0">
              <a:buNone/>
            </a:pPr>
            <a:r>
              <a:rPr lang="en-US" altLang="ja-JP" b="1" dirty="0"/>
              <a:t>Point</a:t>
            </a:r>
            <a:r>
              <a:rPr lang="ja-JP" altLang="en-US" b="1" dirty="0"/>
              <a:t>２　適正な内容の就業規則の作成</a:t>
            </a:r>
            <a:endParaRPr kumimoji="1" lang="en-US" altLang="ja-JP" b="1" dirty="0"/>
          </a:p>
        </p:txBody>
      </p:sp>
      <p:sp>
        <p:nvSpPr>
          <p:cNvPr id="13" name="テキスト プレースホルダー 2"/>
          <p:cNvSpPr>
            <a:spLocks noGrp="1"/>
          </p:cNvSpPr>
          <p:nvPr>
            <p:ph type="body" sz="quarter" idx="13"/>
          </p:nvPr>
        </p:nvSpPr>
        <p:spPr>
          <a:xfrm>
            <a:off x="45246" y="875863"/>
            <a:ext cx="9756536" cy="1314957"/>
          </a:xfrm>
        </p:spPr>
        <p:txBody>
          <a:bodyPr/>
          <a:lstStyle/>
          <a:p>
            <a:pPr marL="0" indent="0">
              <a:lnSpc>
                <a:spcPct val="100000"/>
              </a:lnSpc>
              <a:buNone/>
            </a:pPr>
            <a:r>
              <a:rPr kumimoji="1" lang="ja-JP" altLang="en-US" sz="1400" b="1" dirty="0">
                <a:latin typeface="ＭＳ 明朝" panose="02020609040205080304" pitchFamily="17" charset="-128"/>
                <a:ea typeface="ＭＳ 明朝" panose="02020609040205080304" pitchFamily="17" charset="-128"/>
              </a:rPr>
              <a:t>〇　就業規則は法令等に反してはなりません。⇨労働基準法第</a:t>
            </a:r>
            <a:r>
              <a:rPr kumimoji="1" lang="en-US" altLang="ja-JP" sz="1400" b="1" dirty="0">
                <a:latin typeface="ＭＳ 明朝" panose="02020609040205080304" pitchFamily="17" charset="-128"/>
                <a:ea typeface="ＭＳ 明朝" panose="02020609040205080304" pitchFamily="17" charset="-128"/>
              </a:rPr>
              <a:t>92</a:t>
            </a:r>
            <a:r>
              <a:rPr kumimoji="1" lang="ja-JP" altLang="en-US" sz="1400" b="1" dirty="0">
                <a:latin typeface="ＭＳ 明朝" panose="02020609040205080304" pitchFamily="17" charset="-128"/>
                <a:ea typeface="ＭＳ 明朝" panose="02020609040205080304" pitchFamily="17" charset="-128"/>
              </a:rPr>
              <a:t>条</a:t>
            </a:r>
            <a:endParaRPr kumimoji="1"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〇　就業規則の内容が実際の就労実績と合致していない場合があります。このような状況は労働条件が不明確となり、</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　　労使間のトラブルにつながりかねないので、労働者の就労実態に即した内容の就業規則を作成してください。</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endParaRPr lang="en-US" altLang="ja-JP" sz="1400" b="1" dirty="0">
              <a:latin typeface="ＭＳ 明朝" panose="02020609040205080304" pitchFamily="17" charset="-128"/>
              <a:ea typeface="ＭＳ 明朝" panose="02020609040205080304" pitchFamily="17" charset="-128"/>
            </a:endParaRPr>
          </a:p>
        </p:txBody>
      </p:sp>
      <p:pic>
        <p:nvPicPr>
          <p:cNvPr id="15" name="図 14"/>
          <p:cNvPicPr>
            <a:picLocks noChangeAspect="1"/>
          </p:cNvPicPr>
          <p:nvPr/>
        </p:nvPicPr>
        <p:blipFill>
          <a:blip r:embed="rId3"/>
          <a:stretch>
            <a:fillRect/>
          </a:stretch>
        </p:blipFill>
        <p:spPr>
          <a:xfrm rot="300262">
            <a:off x="299562" y="2187963"/>
            <a:ext cx="1351328" cy="1415003"/>
          </a:xfrm>
          <a:prstGeom prst="rect">
            <a:avLst/>
          </a:prstGeom>
        </p:spPr>
      </p:pic>
      <p:sp>
        <p:nvSpPr>
          <p:cNvPr id="2" name="AutoShape 2" descr="テストを見て落ち込む生徒のイラスト（男子学生）"/>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p>
        </p:txBody>
      </p:sp>
      <p:pic>
        <p:nvPicPr>
          <p:cNvPr id="3" name="図 2"/>
          <p:cNvPicPr>
            <a:picLocks noChangeAspect="1"/>
          </p:cNvPicPr>
          <p:nvPr/>
        </p:nvPicPr>
        <p:blipFill>
          <a:blip r:embed="rId4"/>
          <a:stretch>
            <a:fillRect/>
          </a:stretch>
        </p:blipFill>
        <p:spPr>
          <a:xfrm>
            <a:off x="1712640" y="2210587"/>
            <a:ext cx="1688976" cy="1688976"/>
          </a:xfrm>
          <a:prstGeom prst="rect">
            <a:avLst/>
          </a:prstGeom>
        </p:spPr>
      </p:pic>
      <p:sp>
        <p:nvSpPr>
          <p:cNvPr id="6" name="四角形吹き出し 5"/>
          <p:cNvSpPr/>
          <p:nvPr/>
        </p:nvSpPr>
        <p:spPr>
          <a:xfrm>
            <a:off x="45246" y="2210587"/>
            <a:ext cx="1828644" cy="1634551"/>
          </a:xfrm>
          <a:prstGeom prst="wedgeRectCallout">
            <a:avLst>
              <a:gd name="adj1" fmla="val 77726"/>
              <a:gd name="adj2" fmla="val 2682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雲形吹き出し 13"/>
          <p:cNvSpPr/>
          <p:nvPr/>
        </p:nvSpPr>
        <p:spPr>
          <a:xfrm>
            <a:off x="3196802" y="2210587"/>
            <a:ext cx="6316254" cy="1146405"/>
          </a:xfrm>
          <a:prstGeom prst="cloudCallout">
            <a:avLst>
              <a:gd name="adj1" fmla="val -61888"/>
              <a:gd name="adj2" fmla="val 1508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t>ロ</a:t>
            </a:r>
            <a:r>
              <a:rPr lang="ja-JP" altLang="en-US" dirty="0">
                <a:solidFill>
                  <a:srgbClr val="FF0000"/>
                </a:solidFill>
              </a:rPr>
              <a:t>労働条件通知書と就労時間が違うし、記載のある安全教育もしてくれない。これじゃあ仕事ができない</a:t>
            </a:r>
            <a:endParaRPr kumimoji="1" lang="ja-JP" altLang="en-US" dirty="0"/>
          </a:p>
        </p:txBody>
      </p:sp>
      <p:sp>
        <p:nvSpPr>
          <p:cNvPr id="18" name="テキスト プレースホルダー 11"/>
          <p:cNvSpPr txBox="1">
            <a:spLocks noGrp="1"/>
          </p:cNvSpPr>
          <p:nvPr>
            <p:ph type="body" sz="quarter" idx="4294967295"/>
          </p:nvPr>
        </p:nvSpPr>
        <p:spPr>
          <a:xfrm>
            <a:off x="0" y="4035624"/>
            <a:ext cx="4710931" cy="407419"/>
          </a:xfrm>
          <a:prstGeom prst="rect">
            <a:avLst/>
          </a:prstGeom>
          <a:solidFill>
            <a:schemeClr val="accent6">
              <a:lumMod val="20000"/>
              <a:lumOff val="80000"/>
            </a:schemeClr>
          </a:solidFill>
        </p:spPr>
        <p:txBody>
          <a:bodyPr wrap="square" rtlCol="0">
            <a:spAutoFit/>
          </a:bodyPr>
          <a:lstStyle/>
          <a:p>
            <a:pPr marL="0" indent="0">
              <a:buNone/>
            </a:pPr>
            <a:r>
              <a:rPr lang="ja-JP" altLang="en-US" b="1" dirty="0"/>
              <a:t>（２）就業規則について</a:t>
            </a:r>
            <a:endParaRPr kumimoji="1" lang="en-US" altLang="ja-JP" b="1" dirty="0"/>
          </a:p>
        </p:txBody>
      </p:sp>
      <p:sp>
        <p:nvSpPr>
          <p:cNvPr id="19" name="テキスト プレースホルダー 11"/>
          <p:cNvSpPr txBox="1">
            <a:spLocks noGrp="1"/>
          </p:cNvSpPr>
          <p:nvPr>
            <p:ph type="body" sz="quarter" idx="4294967295"/>
          </p:nvPr>
        </p:nvSpPr>
        <p:spPr>
          <a:xfrm>
            <a:off x="3800872" y="4035623"/>
            <a:ext cx="5400600" cy="407419"/>
          </a:xfrm>
          <a:prstGeom prst="rect">
            <a:avLst/>
          </a:prstGeom>
          <a:solidFill>
            <a:schemeClr val="accent5">
              <a:lumMod val="20000"/>
              <a:lumOff val="80000"/>
            </a:schemeClr>
          </a:solidFill>
        </p:spPr>
        <p:txBody>
          <a:bodyPr wrap="square" rtlCol="0">
            <a:spAutoFit/>
          </a:bodyPr>
          <a:lstStyle/>
          <a:p>
            <a:pPr marL="0" indent="0">
              <a:buNone/>
            </a:pPr>
            <a:r>
              <a:rPr lang="en-US" altLang="ja-JP" b="1" dirty="0"/>
              <a:t>Point</a:t>
            </a:r>
            <a:r>
              <a:rPr lang="ja-JP" altLang="en-US" b="1" dirty="0"/>
              <a:t>３　就業規則の労働者への周知</a:t>
            </a:r>
            <a:endParaRPr kumimoji="1" lang="en-US" altLang="ja-JP" b="1" dirty="0"/>
          </a:p>
        </p:txBody>
      </p:sp>
      <p:sp>
        <p:nvSpPr>
          <p:cNvPr id="20" name="テキスト プレースホルダー 2"/>
          <p:cNvSpPr>
            <a:spLocks noGrp="1"/>
          </p:cNvSpPr>
          <p:nvPr>
            <p:ph type="body" sz="quarter" idx="13"/>
          </p:nvPr>
        </p:nvSpPr>
        <p:spPr>
          <a:xfrm>
            <a:off x="80231" y="4371487"/>
            <a:ext cx="9756536" cy="431244"/>
          </a:xfrm>
        </p:spPr>
        <p:txBody>
          <a:bodyPr/>
          <a:lstStyle/>
          <a:p>
            <a:pPr marL="0" indent="0">
              <a:lnSpc>
                <a:spcPct val="100000"/>
              </a:lnSpc>
              <a:buNone/>
            </a:pPr>
            <a:r>
              <a:rPr kumimoji="1" lang="ja-JP" altLang="en-US" sz="1400" b="1" dirty="0">
                <a:latin typeface="ＭＳ 明朝" panose="02020609040205080304" pitchFamily="17" charset="-128"/>
                <a:ea typeface="ＭＳ 明朝" panose="02020609040205080304" pitchFamily="17" charset="-128"/>
              </a:rPr>
              <a:t>〇　作成した就業規則は、以下の方法により労働者に周知しなければなりません。⇨労働基準法第</a:t>
            </a:r>
            <a:r>
              <a:rPr lang="en-US" altLang="ja-JP" sz="1400" b="1" dirty="0">
                <a:latin typeface="ＭＳ 明朝" panose="02020609040205080304" pitchFamily="17" charset="-128"/>
                <a:ea typeface="ＭＳ 明朝" panose="02020609040205080304" pitchFamily="17" charset="-128"/>
              </a:rPr>
              <a:t>106</a:t>
            </a:r>
            <a:r>
              <a:rPr kumimoji="1" lang="ja-JP" altLang="en-US" sz="1400" b="1" dirty="0">
                <a:latin typeface="ＭＳ 明朝" panose="02020609040205080304" pitchFamily="17" charset="-128"/>
                <a:ea typeface="ＭＳ 明朝" panose="02020609040205080304" pitchFamily="17" charset="-128"/>
              </a:rPr>
              <a:t>条</a:t>
            </a:r>
            <a:endParaRPr kumimoji="1"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　</a:t>
            </a:r>
            <a:endParaRPr kumimoji="1" lang="en-US" altLang="ja-JP" sz="1400" b="1" dirty="0">
              <a:latin typeface="ＭＳ 明朝" panose="02020609040205080304" pitchFamily="17" charset="-128"/>
              <a:ea typeface="ＭＳ 明朝" panose="02020609040205080304" pitchFamily="17" charset="-128"/>
            </a:endParaRPr>
          </a:p>
        </p:txBody>
      </p:sp>
      <p:pic>
        <p:nvPicPr>
          <p:cNvPr id="16" name="図 15"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31" y="4889439"/>
            <a:ext cx="7465057" cy="1734270"/>
          </a:xfrm>
          <a:prstGeom prst="rect">
            <a:avLst/>
          </a:prstGeom>
        </p:spPr>
      </p:pic>
      <p:grpSp>
        <p:nvGrpSpPr>
          <p:cNvPr id="25" name="グループ化 24"/>
          <p:cNvGrpSpPr/>
          <p:nvPr/>
        </p:nvGrpSpPr>
        <p:grpSpPr>
          <a:xfrm>
            <a:off x="7833320" y="4658054"/>
            <a:ext cx="1679738" cy="1965655"/>
            <a:chOff x="7764607" y="4658054"/>
            <a:chExt cx="1735836" cy="2423814"/>
          </a:xfrm>
        </p:grpSpPr>
        <p:pic>
          <p:nvPicPr>
            <p:cNvPr id="24" name="図 23"/>
            <p:cNvPicPr>
              <a:picLocks noChangeAspect="1"/>
            </p:cNvPicPr>
            <p:nvPr/>
          </p:nvPicPr>
          <p:blipFill>
            <a:blip r:embed="rId6"/>
            <a:stretch>
              <a:fillRect/>
            </a:stretch>
          </p:blipFill>
          <p:spPr>
            <a:xfrm>
              <a:off x="7764607" y="4658054"/>
              <a:ext cx="1735836" cy="2423814"/>
            </a:xfrm>
            <a:prstGeom prst="rect">
              <a:avLst/>
            </a:prstGeom>
          </p:spPr>
        </p:pic>
        <p:pic>
          <p:nvPicPr>
            <p:cNvPr id="21" name="図 20"/>
            <p:cNvPicPr>
              <a:picLocks noChangeAspect="1"/>
            </p:cNvPicPr>
            <p:nvPr/>
          </p:nvPicPr>
          <p:blipFill>
            <a:blip r:embed="rId3"/>
            <a:stretch>
              <a:fillRect/>
            </a:stretch>
          </p:blipFill>
          <p:spPr>
            <a:xfrm rot="21138285">
              <a:off x="7968958" y="5423445"/>
              <a:ext cx="1338864" cy="1010461"/>
            </a:xfrm>
            <a:prstGeom prst="rect">
              <a:avLst/>
            </a:prstGeom>
          </p:spPr>
        </p:pic>
      </p:grpSp>
      <p:pic>
        <p:nvPicPr>
          <p:cNvPr id="23" name="図 22"/>
          <p:cNvPicPr>
            <a:picLocks noChangeAspect="1"/>
          </p:cNvPicPr>
          <p:nvPr/>
        </p:nvPicPr>
        <p:blipFill>
          <a:blip r:embed="rId7"/>
          <a:stretch>
            <a:fillRect/>
          </a:stretch>
        </p:blipFill>
        <p:spPr>
          <a:xfrm>
            <a:off x="8305721" y="4814234"/>
            <a:ext cx="746284" cy="587698"/>
          </a:xfrm>
          <a:prstGeom prst="rect">
            <a:avLst/>
          </a:prstGeom>
        </p:spPr>
      </p:pic>
    </p:spTree>
    <p:extLst>
      <p:ext uri="{BB962C8B-B14F-4D97-AF65-F5344CB8AC3E}">
        <p14:creationId xmlns:p14="http://schemas.microsoft.com/office/powerpoint/2010/main" val="3026363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図 34"/>
          <p:cNvPicPr>
            <a:picLocks noChangeAspect="1"/>
          </p:cNvPicPr>
          <p:nvPr/>
        </p:nvPicPr>
        <p:blipFill rotWithShape="1">
          <a:blip r:embed="rId2"/>
          <a:srcRect l="3359" t="3384" r="9281" b="29395"/>
          <a:stretch/>
        </p:blipFill>
        <p:spPr>
          <a:xfrm>
            <a:off x="6723664" y="5475843"/>
            <a:ext cx="1235958" cy="1065265"/>
          </a:xfrm>
          <a:prstGeom prst="rect">
            <a:avLst/>
          </a:prstGeom>
        </p:spPr>
      </p:pic>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6</a:t>
            </a:fld>
            <a:endParaRPr kumimoji="1" lang="ja-JP" altLang="en-US"/>
          </a:p>
        </p:txBody>
      </p:sp>
      <p:sp>
        <p:nvSpPr>
          <p:cNvPr id="3" name="テキスト プレースホルダー 2"/>
          <p:cNvSpPr>
            <a:spLocks noGrp="1"/>
          </p:cNvSpPr>
          <p:nvPr>
            <p:ph type="body" sz="quarter" idx="13"/>
          </p:nvPr>
        </p:nvSpPr>
        <p:spPr>
          <a:xfrm>
            <a:off x="0" y="987187"/>
            <a:ext cx="9756536" cy="884070"/>
          </a:xfrm>
        </p:spPr>
        <p:txBody>
          <a:bodyPr/>
          <a:lstStyle/>
          <a:p>
            <a:pPr marL="0" indent="0">
              <a:lnSpc>
                <a:spcPct val="100000"/>
              </a:lnSpc>
              <a:buNone/>
            </a:pPr>
            <a:r>
              <a:rPr kumimoji="1" lang="ja-JP" altLang="en-US" sz="1200" b="1" dirty="0">
                <a:solidFill>
                  <a:srgbClr val="C00000"/>
                </a:solidFill>
                <a:latin typeface="ＭＳ 明朝" panose="02020609040205080304" pitchFamily="17" charset="-128"/>
                <a:ea typeface="ＭＳ 明朝" panose="02020609040205080304" pitchFamily="17" charset="-128"/>
              </a:rPr>
              <a:t>〇　</a:t>
            </a:r>
            <a:r>
              <a:rPr lang="ja-JP" altLang="en-US" sz="1200" b="1" dirty="0">
                <a:solidFill>
                  <a:srgbClr val="C00000"/>
                </a:solidFill>
                <a:latin typeface="ＭＳ 明朝" panose="02020609040205080304" pitchFamily="17" charset="-128"/>
                <a:ea typeface="ＭＳ 明朝" panose="02020609040205080304" pitchFamily="17" charset="-128"/>
              </a:rPr>
              <a:t>事業場側</a:t>
            </a:r>
            <a:r>
              <a:rPr kumimoji="1" lang="ja-JP" altLang="en-US" sz="1200" b="1" dirty="0">
                <a:solidFill>
                  <a:srgbClr val="C00000"/>
                </a:solidFill>
                <a:latin typeface="ＭＳ 明朝" panose="02020609040205080304" pitchFamily="17" charset="-128"/>
                <a:ea typeface="ＭＳ 明朝" panose="02020609040205080304" pitchFamily="17" charset="-128"/>
              </a:rPr>
              <a:t>が</a:t>
            </a:r>
            <a:r>
              <a:rPr lang="ja-JP" altLang="en-US" sz="1200" b="1" dirty="0">
                <a:solidFill>
                  <a:srgbClr val="C00000"/>
                </a:solidFill>
                <a:latin typeface="ＭＳ 明朝" panose="02020609040205080304" pitchFamily="17" charset="-128"/>
                <a:ea typeface="ＭＳ 明朝" panose="02020609040205080304" pitchFamily="17" charset="-128"/>
              </a:rPr>
              <a:t>労働時間の管理方法をあらかじめ明確にしておくこと</a:t>
            </a:r>
            <a:r>
              <a:rPr lang="ja-JP" altLang="en-US" sz="1200" b="1" dirty="0">
                <a:latin typeface="ＭＳ 明朝" panose="02020609040205080304" pitchFamily="17" charset="-128"/>
                <a:ea typeface="ＭＳ 明朝" panose="02020609040205080304" pitchFamily="17" charset="-128"/>
              </a:rPr>
              <a:t>で労働者が安心して勤務を行うことが</a:t>
            </a:r>
            <a:r>
              <a:rPr kumimoji="1" lang="ja-JP" altLang="en-US" sz="1200" b="1" dirty="0">
                <a:latin typeface="ＭＳ 明朝" panose="02020609040205080304" pitchFamily="17" charset="-128"/>
                <a:ea typeface="ＭＳ 明朝" panose="02020609040205080304" pitchFamily="17" charset="-128"/>
              </a:rPr>
              <a:t>できるようにするとともに、使用者にとっても、業務管理を的確に行うことができるようにすることが大切です。</a:t>
            </a:r>
            <a:r>
              <a:rPr lang="ja-JP" altLang="en-US" sz="1200" b="1" dirty="0">
                <a:latin typeface="ＭＳ 明朝" panose="02020609040205080304" pitchFamily="17" charset="-128"/>
                <a:ea typeface="ＭＳ 明朝" panose="02020609040205080304" pitchFamily="17" charset="-128"/>
              </a:rPr>
              <a:t>労働時間の把握については平成</a:t>
            </a:r>
            <a:r>
              <a:rPr lang="en-US" altLang="ja-JP" sz="1200" b="1" dirty="0">
                <a:latin typeface="ＭＳ 明朝" panose="02020609040205080304" pitchFamily="17" charset="-128"/>
                <a:ea typeface="ＭＳ 明朝" panose="02020609040205080304" pitchFamily="17" charset="-128"/>
              </a:rPr>
              <a:t>29</a:t>
            </a:r>
            <a:r>
              <a:rPr lang="ja-JP" altLang="en-US" sz="1200" b="1" dirty="0">
                <a:latin typeface="ＭＳ 明朝" panose="02020609040205080304" pitchFamily="17" charset="-128"/>
                <a:ea typeface="ＭＳ 明朝" panose="02020609040205080304" pitchFamily="17" charset="-128"/>
              </a:rPr>
              <a:t>年</a:t>
            </a:r>
            <a:r>
              <a:rPr lang="en-US" altLang="ja-JP" sz="1200" b="1" dirty="0">
                <a:latin typeface="ＭＳ 明朝" panose="02020609040205080304" pitchFamily="17" charset="-128"/>
                <a:ea typeface="ＭＳ 明朝" panose="02020609040205080304" pitchFamily="17" charset="-128"/>
              </a:rPr>
              <a:t>1</a:t>
            </a:r>
            <a:r>
              <a:rPr lang="ja-JP" altLang="en-US" sz="1200" b="1" dirty="0">
                <a:latin typeface="ＭＳ 明朝" panose="02020609040205080304" pitchFamily="17" charset="-128"/>
                <a:ea typeface="ＭＳ 明朝" panose="02020609040205080304" pitchFamily="17" charset="-128"/>
              </a:rPr>
              <a:t>月</a:t>
            </a:r>
            <a:r>
              <a:rPr lang="en-US" altLang="ja-JP" sz="1200" b="1" dirty="0">
                <a:latin typeface="ＭＳ 明朝" panose="02020609040205080304" pitchFamily="17" charset="-128"/>
                <a:ea typeface="ＭＳ 明朝" panose="02020609040205080304" pitchFamily="17" charset="-128"/>
              </a:rPr>
              <a:t>20</a:t>
            </a:r>
            <a:r>
              <a:rPr lang="ja-JP" altLang="en-US" sz="1200" b="1" dirty="0">
                <a:latin typeface="ＭＳ 明朝" panose="02020609040205080304" pitchFamily="17" charset="-128"/>
                <a:ea typeface="ＭＳ 明朝" panose="02020609040205080304" pitchFamily="17" charset="-128"/>
              </a:rPr>
              <a:t>日付けに厚生労働省が示した「労働時間の適正な把握のために使用者が講ずべき措置に関するガイドライン」（以下「適正把握ガイドライン」といいます。）がありますので、この適正把握ガイドラインを踏まえて労働時間管理を行ってください。</a:t>
            </a:r>
            <a:endParaRPr kumimoji="1" lang="en-US" altLang="ja-JP" sz="1200" b="1" dirty="0">
              <a:latin typeface="ＭＳ 明朝" panose="02020609040205080304" pitchFamily="17" charset="-128"/>
              <a:ea typeface="ＭＳ 明朝" panose="02020609040205080304" pitchFamily="17" charset="-128"/>
            </a:endParaRPr>
          </a:p>
        </p:txBody>
      </p:sp>
      <p:sp>
        <p:nvSpPr>
          <p:cNvPr id="18" name="テキスト プレースホルダー 11"/>
          <p:cNvSpPr txBox="1">
            <a:spLocks noGrp="1"/>
          </p:cNvSpPr>
          <p:nvPr>
            <p:ph type="body" sz="quarter" idx="4294967295"/>
          </p:nvPr>
        </p:nvSpPr>
        <p:spPr>
          <a:xfrm>
            <a:off x="0" y="517525"/>
            <a:ext cx="9864725" cy="409984"/>
          </a:xfrm>
          <a:prstGeom prst="rect">
            <a:avLst/>
          </a:prstGeom>
          <a:solidFill>
            <a:schemeClr val="accent6">
              <a:lumMod val="20000"/>
              <a:lumOff val="80000"/>
            </a:schemeClr>
          </a:solidFill>
        </p:spPr>
        <p:txBody>
          <a:bodyPr wrap="square" rtlCol="0">
            <a:spAutoFit/>
          </a:bodyPr>
          <a:lstStyle/>
          <a:p>
            <a:pPr marL="0" indent="0">
              <a:buNone/>
            </a:pPr>
            <a:r>
              <a:rPr lang="ja-JP" altLang="en-US" b="1" dirty="0"/>
              <a:t>（３）労働時間について　</a:t>
            </a:r>
            <a:r>
              <a:rPr lang="en-US" altLang="ja-JP" b="1" dirty="0"/>
              <a:t>Point1 </a:t>
            </a:r>
            <a:r>
              <a:rPr lang="ja-JP" altLang="en-US" b="1" dirty="0"/>
              <a:t>労働時間の適正な把握</a:t>
            </a:r>
            <a:endParaRPr lang="en-US" altLang="ja-JP" b="1" dirty="0"/>
          </a:p>
        </p:txBody>
      </p:sp>
      <p:sp>
        <p:nvSpPr>
          <p:cNvPr id="20" name="角丸四角形 19"/>
          <p:cNvSpPr/>
          <p:nvPr/>
        </p:nvSpPr>
        <p:spPr>
          <a:xfrm>
            <a:off x="0" y="1894927"/>
            <a:ext cx="1777505" cy="3297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労働時間の考え方</a:t>
            </a:r>
            <a:endParaRPr kumimoji="1" lang="ja-JP" altLang="en-US" sz="1400" dirty="0"/>
          </a:p>
        </p:txBody>
      </p:sp>
      <p:sp>
        <p:nvSpPr>
          <p:cNvPr id="10" name="角丸四角形 9"/>
          <p:cNvSpPr/>
          <p:nvPr/>
        </p:nvSpPr>
        <p:spPr>
          <a:xfrm>
            <a:off x="1863206" y="1885352"/>
            <a:ext cx="7108277" cy="6795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1400" b="1" dirty="0">
                <a:solidFill>
                  <a:srgbClr val="7030A0"/>
                </a:solidFill>
              </a:rPr>
              <a:t>労働時間とは「使用者（会社側）の指揮命令下に置かれている時間」のことをいう。</a:t>
            </a:r>
            <a:endParaRPr lang="en-US" altLang="ja-JP" sz="1400" b="1" dirty="0">
              <a:solidFill>
                <a:srgbClr val="7030A0"/>
              </a:solidFill>
            </a:endParaRPr>
          </a:p>
          <a:p>
            <a:r>
              <a:rPr kumimoji="1" lang="ja-JP" altLang="en-US" sz="1400" b="1" dirty="0">
                <a:solidFill>
                  <a:srgbClr val="7030A0"/>
                </a:solidFill>
              </a:rPr>
              <a:t>（平成</a:t>
            </a:r>
            <a:r>
              <a:rPr kumimoji="1" lang="en-US" altLang="ja-JP" sz="1400" b="1" dirty="0">
                <a:solidFill>
                  <a:srgbClr val="7030A0"/>
                </a:solidFill>
              </a:rPr>
              <a:t>12</a:t>
            </a:r>
            <a:r>
              <a:rPr kumimoji="1" lang="ja-JP" altLang="en-US" sz="1400" b="1" dirty="0">
                <a:solidFill>
                  <a:srgbClr val="7030A0"/>
                </a:solidFill>
              </a:rPr>
              <a:t>年３月９日最高裁第一小法廷判決　三菱重工長崎造船所事件）</a:t>
            </a:r>
          </a:p>
        </p:txBody>
      </p:sp>
      <p:sp>
        <p:nvSpPr>
          <p:cNvPr id="12" name="角丸四角形 11"/>
          <p:cNvSpPr/>
          <p:nvPr/>
        </p:nvSpPr>
        <p:spPr>
          <a:xfrm>
            <a:off x="0" y="2538571"/>
            <a:ext cx="3034263" cy="1479818"/>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ja-JP" altLang="en-US" sz="1400" b="1" dirty="0">
                <a:solidFill>
                  <a:srgbClr val="7030A0"/>
                </a:solidFill>
              </a:rPr>
              <a:t>１　使用者の明示的・目次的な指</a:t>
            </a:r>
            <a:endParaRPr kumimoji="1" lang="en-US" altLang="ja-JP" sz="1400" b="1" dirty="0">
              <a:solidFill>
                <a:srgbClr val="7030A0"/>
              </a:solidFill>
            </a:endParaRPr>
          </a:p>
          <a:p>
            <a:r>
              <a:rPr lang="ja-JP" altLang="en-US" sz="1400" b="1" dirty="0">
                <a:solidFill>
                  <a:srgbClr val="7030A0"/>
                </a:solidFill>
              </a:rPr>
              <a:t>　</a:t>
            </a:r>
            <a:r>
              <a:rPr kumimoji="1" lang="ja-JP" altLang="en-US" sz="1400" b="1" dirty="0">
                <a:solidFill>
                  <a:srgbClr val="7030A0"/>
                </a:solidFill>
              </a:rPr>
              <a:t>示により労働者が業務を行う時</a:t>
            </a:r>
            <a:endParaRPr kumimoji="1" lang="en-US" altLang="ja-JP" sz="1400" b="1" dirty="0">
              <a:solidFill>
                <a:srgbClr val="7030A0"/>
              </a:solidFill>
            </a:endParaRPr>
          </a:p>
          <a:p>
            <a:r>
              <a:rPr lang="ja-JP" altLang="en-US" sz="1400" b="1" dirty="0">
                <a:solidFill>
                  <a:srgbClr val="7030A0"/>
                </a:solidFill>
              </a:rPr>
              <a:t>　</a:t>
            </a:r>
            <a:r>
              <a:rPr kumimoji="1" lang="ja-JP" altLang="en-US" sz="1400" b="1" dirty="0">
                <a:solidFill>
                  <a:srgbClr val="7030A0"/>
                </a:solidFill>
              </a:rPr>
              <a:t>間は労働時間にあたる。</a:t>
            </a:r>
          </a:p>
        </p:txBody>
      </p:sp>
      <p:pic>
        <p:nvPicPr>
          <p:cNvPr id="5" name="図 4" descr="画面の領域"/>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7626" y="3099631"/>
            <a:ext cx="720080" cy="800745"/>
          </a:xfrm>
          <a:prstGeom prst="rect">
            <a:avLst/>
          </a:prstGeom>
        </p:spPr>
      </p:pic>
      <p:sp>
        <p:nvSpPr>
          <p:cNvPr id="14" name="角丸四角形 13"/>
          <p:cNvSpPr/>
          <p:nvPr/>
        </p:nvSpPr>
        <p:spPr>
          <a:xfrm>
            <a:off x="3062728" y="2566177"/>
            <a:ext cx="6311225" cy="147981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ja-JP" altLang="en-US" sz="1400" b="1" dirty="0">
                <a:solidFill>
                  <a:srgbClr val="7030A0"/>
                </a:solidFill>
              </a:rPr>
              <a:t>２　労働時間に該当するか否かは、労働契約や就業規則等の定めによって　</a:t>
            </a:r>
            <a:endParaRPr kumimoji="1" lang="en-US" altLang="ja-JP" sz="1400" b="1" dirty="0">
              <a:solidFill>
                <a:srgbClr val="7030A0"/>
              </a:solidFill>
            </a:endParaRPr>
          </a:p>
          <a:p>
            <a:r>
              <a:rPr lang="ja-JP" altLang="en-US" sz="1400" b="1" dirty="0">
                <a:solidFill>
                  <a:srgbClr val="7030A0"/>
                </a:solidFill>
              </a:rPr>
              <a:t>　</a:t>
            </a:r>
            <a:r>
              <a:rPr kumimoji="1" lang="ja-JP" altLang="en-US" sz="1400" b="1" dirty="0">
                <a:solidFill>
                  <a:srgbClr val="7030A0"/>
                </a:solidFill>
              </a:rPr>
              <a:t>決められるものではなく、客観的にみて労働者の行為が会社側から義務</a:t>
            </a:r>
            <a:endParaRPr kumimoji="1" lang="en-US" altLang="ja-JP" sz="1400" b="1" dirty="0">
              <a:solidFill>
                <a:srgbClr val="7030A0"/>
              </a:solidFill>
            </a:endParaRPr>
          </a:p>
          <a:p>
            <a:r>
              <a:rPr lang="ja-JP" altLang="en-US" sz="1400" b="1" dirty="0">
                <a:solidFill>
                  <a:srgbClr val="7030A0"/>
                </a:solidFill>
              </a:rPr>
              <a:t>　</a:t>
            </a:r>
            <a:r>
              <a:rPr kumimoji="1" lang="ja-JP" altLang="en-US" sz="1400" b="1" dirty="0">
                <a:solidFill>
                  <a:srgbClr val="7030A0"/>
                </a:solidFill>
              </a:rPr>
              <a:t>づけられたものといれるか否かによって判断される。</a:t>
            </a:r>
            <a:endParaRPr kumimoji="1" lang="en-US" altLang="ja-JP" sz="1400" b="1" dirty="0">
              <a:solidFill>
                <a:srgbClr val="7030A0"/>
              </a:solidFill>
            </a:endParaRPr>
          </a:p>
          <a:p>
            <a:endParaRPr kumimoji="1" lang="en-US" altLang="ja-JP" sz="1400" b="1" dirty="0">
              <a:solidFill>
                <a:srgbClr val="7030A0"/>
              </a:solidFill>
            </a:endParaRPr>
          </a:p>
          <a:p>
            <a:r>
              <a:rPr lang="ja-JP" altLang="en-US" sz="1400" b="1" dirty="0">
                <a:solidFill>
                  <a:srgbClr val="7030A0"/>
                </a:solidFill>
              </a:rPr>
              <a:t>　</a:t>
            </a:r>
            <a:endParaRPr kumimoji="1" lang="ja-JP" altLang="en-US" sz="1400" b="1" dirty="0">
              <a:solidFill>
                <a:srgbClr val="7030A0"/>
              </a:solidFill>
            </a:endParaRPr>
          </a:p>
        </p:txBody>
      </p:sp>
      <p:pic>
        <p:nvPicPr>
          <p:cNvPr id="6" name="図 5" descr="画面の領域"/>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77336" y="3167077"/>
            <a:ext cx="1242237" cy="908650"/>
          </a:xfrm>
          <a:prstGeom prst="rect">
            <a:avLst/>
          </a:prstGeom>
        </p:spPr>
      </p:pic>
      <p:sp>
        <p:nvSpPr>
          <p:cNvPr id="17" name="タイトル 1"/>
          <p:cNvSpPr>
            <a:spLocks noGrp="1"/>
          </p:cNvSpPr>
          <p:nvPr>
            <p:ph type="title"/>
          </p:nvPr>
        </p:nvSpPr>
        <p:spPr>
          <a:xfrm>
            <a:off x="0" y="0"/>
            <a:ext cx="9900000" cy="540000"/>
          </a:xfrm>
        </p:spPr>
        <p:txBody>
          <a:bodyPr/>
          <a:lstStyle/>
          <a:p>
            <a:pPr algn="l"/>
            <a:r>
              <a:rPr lang="en-US" altLang="ja-JP" dirty="0"/>
              <a:t>I</a:t>
            </a:r>
            <a:r>
              <a:rPr lang="ja-JP" altLang="en-US" dirty="0"/>
              <a:t>　介護労働者全体（訪問・施設）に共通する事項</a:t>
            </a:r>
            <a:endParaRPr kumimoji="1" lang="ja-JP" altLang="en-US" dirty="0"/>
          </a:p>
        </p:txBody>
      </p:sp>
      <p:sp>
        <p:nvSpPr>
          <p:cNvPr id="19" name="テキスト プレースホルダー 2"/>
          <p:cNvSpPr>
            <a:spLocks noGrp="1"/>
          </p:cNvSpPr>
          <p:nvPr>
            <p:ph type="body" sz="quarter" idx="13"/>
          </p:nvPr>
        </p:nvSpPr>
        <p:spPr>
          <a:xfrm>
            <a:off x="54094" y="4054879"/>
            <a:ext cx="9756536" cy="1427809"/>
          </a:xfrm>
          <a:solidFill>
            <a:schemeClr val="accent2">
              <a:lumMod val="20000"/>
              <a:lumOff val="80000"/>
            </a:schemeClr>
          </a:solidFill>
          <a:ln>
            <a:noFill/>
          </a:ln>
        </p:spPr>
        <p:txBody>
          <a:bodyPr/>
          <a:lstStyle/>
          <a:p>
            <a:pPr marL="0" indent="0">
              <a:lnSpc>
                <a:spcPct val="100000"/>
              </a:lnSpc>
              <a:buNone/>
            </a:pPr>
            <a:r>
              <a:rPr kumimoji="1" lang="ja-JP" altLang="en-US" sz="1400" b="1" dirty="0">
                <a:latin typeface="ＭＳ 明朝" panose="02020609040205080304" pitchFamily="17" charset="-128"/>
                <a:ea typeface="ＭＳ 明朝" panose="02020609040205080304" pitchFamily="17" charset="-128"/>
              </a:rPr>
              <a:t>〇特に、以下のような時間について、労働時間として取り扱っていない例が見られます。労働時間として適正に把握、管理する必要がありますので、留意してください。</a:t>
            </a:r>
            <a:endParaRPr kumimoji="1"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　①交替勤務における引継ぎ時間、②業務報告書の作成時間、③利用者へのサービスに係る打合せ、会議等の時間、</a:t>
            </a:r>
            <a:endParaRPr lang="en-US" altLang="ja-JP" sz="1400" b="1" dirty="0">
              <a:latin typeface="ＭＳ 明朝" panose="02020609040205080304" pitchFamily="17" charset="-128"/>
              <a:ea typeface="ＭＳ 明朝" panose="02020609040205080304" pitchFamily="17" charset="-128"/>
            </a:endParaRPr>
          </a:p>
          <a:p>
            <a:pPr marL="0" indent="0">
              <a:lnSpc>
                <a:spcPct val="100000"/>
              </a:lnSpc>
              <a:buNone/>
            </a:pPr>
            <a:r>
              <a:rPr lang="ja-JP" altLang="en-US" sz="1400" b="1" dirty="0">
                <a:latin typeface="ＭＳ 明朝" panose="02020609040205080304" pitchFamily="17" charset="-128"/>
                <a:ea typeface="ＭＳ 明朝" panose="02020609040205080304" pitchFamily="17" charset="-128"/>
              </a:rPr>
              <a:t>　④使用者の指揮命令に基づく施設行事等の時間とその準備時間、⑤研修時間（使用者の参加指示や不参加の不利益取扱がある場合等）</a:t>
            </a:r>
            <a:endParaRPr lang="en-US" altLang="ja-JP" sz="1400" b="1" dirty="0">
              <a:latin typeface="ＭＳ 明朝" panose="02020609040205080304" pitchFamily="17" charset="-128"/>
              <a:ea typeface="ＭＳ 明朝" panose="02020609040205080304" pitchFamily="17" charset="-128"/>
            </a:endParaRPr>
          </a:p>
        </p:txBody>
      </p:sp>
      <p:sp>
        <p:nvSpPr>
          <p:cNvPr id="8" name="下矢印 7"/>
          <p:cNvSpPr/>
          <p:nvPr/>
        </p:nvSpPr>
        <p:spPr>
          <a:xfrm>
            <a:off x="5606829" y="3810509"/>
            <a:ext cx="792088" cy="3443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p:cNvPicPr>
            <a:picLocks noChangeAspect="1"/>
          </p:cNvPicPr>
          <p:nvPr/>
        </p:nvPicPr>
        <p:blipFill>
          <a:blip r:embed="rId5"/>
          <a:stretch>
            <a:fillRect/>
          </a:stretch>
        </p:blipFill>
        <p:spPr>
          <a:xfrm>
            <a:off x="116325" y="5476101"/>
            <a:ext cx="1216957" cy="1143940"/>
          </a:xfrm>
          <a:prstGeom prst="rect">
            <a:avLst/>
          </a:prstGeom>
        </p:spPr>
      </p:pic>
      <p:sp>
        <p:nvSpPr>
          <p:cNvPr id="16" name="テキスト ボックス 15"/>
          <p:cNvSpPr txBox="1"/>
          <p:nvPr/>
        </p:nvSpPr>
        <p:spPr>
          <a:xfrm>
            <a:off x="404632" y="6604671"/>
            <a:ext cx="1372873" cy="276999"/>
          </a:xfrm>
          <a:prstGeom prst="rect">
            <a:avLst/>
          </a:prstGeom>
          <a:noFill/>
        </p:spPr>
        <p:txBody>
          <a:bodyPr wrap="square" rtlCol="0">
            <a:spAutoFit/>
          </a:bodyPr>
          <a:lstStyle/>
          <a:p>
            <a:r>
              <a:rPr kumimoji="1" lang="ja-JP" altLang="en-US" sz="1200" b="1" dirty="0"/>
              <a:t>引継ぎ</a:t>
            </a:r>
          </a:p>
        </p:txBody>
      </p:sp>
      <p:pic>
        <p:nvPicPr>
          <p:cNvPr id="25" name="図 24"/>
          <p:cNvPicPr>
            <a:picLocks noChangeAspect="1"/>
          </p:cNvPicPr>
          <p:nvPr/>
        </p:nvPicPr>
        <p:blipFill>
          <a:blip r:embed="rId6"/>
          <a:stretch>
            <a:fillRect/>
          </a:stretch>
        </p:blipFill>
        <p:spPr>
          <a:xfrm rot="347801">
            <a:off x="1492581" y="5599776"/>
            <a:ext cx="936335" cy="936335"/>
          </a:xfrm>
          <a:prstGeom prst="rect">
            <a:avLst/>
          </a:prstGeom>
        </p:spPr>
      </p:pic>
      <p:sp>
        <p:nvSpPr>
          <p:cNvPr id="26" name="テキスト ボックス 25"/>
          <p:cNvSpPr txBox="1"/>
          <p:nvPr/>
        </p:nvSpPr>
        <p:spPr>
          <a:xfrm>
            <a:off x="1316417" y="6581001"/>
            <a:ext cx="1772383" cy="276999"/>
          </a:xfrm>
          <a:prstGeom prst="rect">
            <a:avLst/>
          </a:prstGeom>
          <a:noFill/>
        </p:spPr>
        <p:txBody>
          <a:bodyPr wrap="square" rtlCol="0">
            <a:spAutoFit/>
          </a:bodyPr>
          <a:lstStyle/>
          <a:p>
            <a:r>
              <a:rPr lang="ja-JP" altLang="en-US" sz="1200" b="1" dirty="0"/>
              <a:t>業務報告書作成</a:t>
            </a:r>
            <a:endParaRPr kumimoji="1" lang="ja-JP" altLang="en-US" sz="1200" b="1" dirty="0"/>
          </a:p>
        </p:txBody>
      </p:sp>
      <p:pic>
        <p:nvPicPr>
          <p:cNvPr id="28" name="図 27"/>
          <p:cNvPicPr>
            <a:picLocks noChangeAspect="1"/>
          </p:cNvPicPr>
          <p:nvPr/>
        </p:nvPicPr>
        <p:blipFill>
          <a:blip r:embed="rId7"/>
          <a:stretch>
            <a:fillRect/>
          </a:stretch>
        </p:blipFill>
        <p:spPr>
          <a:xfrm>
            <a:off x="2647666" y="5453737"/>
            <a:ext cx="1228626" cy="1036042"/>
          </a:xfrm>
          <a:prstGeom prst="rect">
            <a:avLst/>
          </a:prstGeom>
        </p:spPr>
      </p:pic>
      <p:sp>
        <p:nvSpPr>
          <p:cNvPr id="29" name="テキスト ボックス 28"/>
          <p:cNvSpPr txBox="1"/>
          <p:nvPr/>
        </p:nvSpPr>
        <p:spPr>
          <a:xfrm>
            <a:off x="2689290" y="6402718"/>
            <a:ext cx="1772383" cy="461665"/>
          </a:xfrm>
          <a:prstGeom prst="rect">
            <a:avLst/>
          </a:prstGeom>
          <a:noFill/>
        </p:spPr>
        <p:txBody>
          <a:bodyPr wrap="square" rtlCol="0">
            <a:spAutoFit/>
          </a:bodyPr>
          <a:lstStyle/>
          <a:p>
            <a:r>
              <a:rPr lang="ja-JP" altLang="en-US" sz="1200" b="1" dirty="0"/>
              <a:t>利用者サービス打合せ、会議等時間</a:t>
            </a:r>
            <a:endParaRPr kumimoji="1" lang="ja-JP" altLang="en-US" sz="1200" b="1" dirty="0"/>
          </a:p>
        </p:txBody>
      </p:sp>
      <p:pic>
        <p:nvPicPr>
          <p:cNvPr id="31" name="図 30"/>
          <p:cNvPicPr>
            <a:picLocks noChangeAspect="1"/>
          </p:cNvPicPr>
          <p:nvPr/>
        </p:nvPicPr>
        <p:blipFill>
          <a:blip r:embed="rId8"/>
          <a:stretch>
            <a:fillRect/>
          </a:stretch>
        </p:blipFill>
        <p:spPr>
          <a:xfrm>
            <a:off x="4461887" y="5481831"/>
            <a:ext cx="1823142" cy="920887"/>
          </a:xfrm>
          <a:prstGeom prst="rect">
            <a:avLst/>
          </a:prstGeom>
        </p:spPr>
      </p:pic>
      <p:sp>
        <p:nvSpPr>
          <p:cNvPr id="32" name="テキスト ボックス 31"/>
          <p:cNvSpPr txBox="1"/>
          <p:nvPr/>
        </p:nvSpPr>
        <p:spPr>
          <a:xfrm>
            <a:off x="4626534" y="6402717"/>
            <a:ext cx="1772383" cy="461665"/>
          </a:xfrm>
          <a:prstGeom prst="rect">
            <a:avLst/>
          </a:prstGeom>
          <a:noFill/>
        </p:spPr>
        <p:txBody>
          <a:bodyPr wrap="square" rtlCol="0">
            <a:spAutoFit/>
          </a:bodyPr>
          <a:lstStyle/>
          <a:p>
            <a:r>
              <a:rPr lang="ja-JP" altLang="en-US" sz="1200" b="1" dirty="0"/>
              <a:t>施設行事等の時間、準備時間</a:t>
            </a:r>
            <a:endParaRPr kumimoji="1" lang="ja-JP" altLang="en-US" sz="1200" b="1" dirty="0"/>
          </a:p>
        </p:txBody>
      </p:sp>
      <p:pic>
        <p:nvPicPr>
          <p:cNvPr id="33" name="図 32"/>
          <p:cNvPicPr>
            <a:picLocks noChangeAspect="1"/>
          </p:cNvPicPr>
          <p:nvPr/>
        </p:nvPicPr>
        <p:blipFill>
          <a:blip r:embed="rId9"/>
          <a:stretch>
            <a:fillRect/>
          </a:stretch>
        </p:blipFill>
        <p:spPr>
          <a:xfrm>
            <a:off x="6899698" y="5693064"/>
            <a:ext cx="722748" cy="538448"/>
          </a:xfrm>
          <a:prstGeom prst="rect">
            <a:avLst/>
          </a:prstGeom>
        </p:spPr>
      </p:pic>
      <p:sp>
        <p:nvSpPr>
          <p:cNvPr id="36" name="テキスト ボックス 35"/>
          <p:cNvSpPr txBox="1"/>
          <p:nvPr/>
        </p:nvSpPr>
        <p:spPr>
          <a:xfrm>
            <a:off x="6899698" y="6581000"/>
            <a:ext cx="1772383" cy="276999"/>
          </a:xfrm>
          <a:prstGeom prst="rect">
            <a:avLst/>
          </a:prstGeom>
          <a:noFill/>
        </p:spPr>
        <p:txBody>
          <a:bodyPr wrap="square" rtlCol="0">
            <a:spAutoFit/>
          </a:bodyPr>
          <a:lstStyle/>
          <a:p>
            <a:r>
              <a:rPr lang="ja-JP" altLang="en-US" sz="1200" b="1" dirty="0"/>
              <a:t>研修時間</a:t>
            </a:r>
            <a:endParaRPr kumimoji="1" lang="ja-JP" altLang="en-US" sz="1200" b="1" dirty="0"/>
          </a:p>
        </p:txBody>
      </p:sp>
    </p:spTree>
    <p:extLst>
      <p:ext uri="{BB962C8B-B14F-4D97-AF65-F5344CB8AC3E}">
        <p14:creationId xmlns:p14="http://schemas.microsoft.com/office/powerpoint/2010/main" val="440314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7</a:t>
            </a:fld>
            <a:endParaRPr kumimoji="1" lang="ja-JP" altLang="en-US" dirty="0"/>
          </a:p>
        </p:txBody>
      </p:sp>
      <p:sp>
        <p:nvSpPr>
          <p:cNvPr id="18" name="テキスト プレースホルダー 11"/>
          <p:cNvSpPr txBox="1">
            <a:spLocks noGrp="1"/>
          </p:cNvSpPr>
          <p:nvPr>
            <p:ph type="body" sz="quarter" idx="4294967295"/>
          </p:nvPr>
        </p:nvSpPr>
        <p:spPr>
          <a:xfrm>
            <a:off x="85910" y="400049"/>
            <a:ext cx="9821541" cy="343620"/>
          </a:xfrm>
          <a:prstGeom prst="rect">
            <a:avLst/>
          </a:prstGeom>
          <a:solidFill>
            <a:schemeClr val="accent6">
              <a:lumMod val="20000"/>
              <a:lumOff val="80000"/>
            </a:schemeClr>
          </a:solidFill>
        </p:spPr>
        <p:txBody>
          <a:bodyPr wrap="square" rtlCol="0">
            <a:spAutoFit/>
          </a:bodyPr>
          <a:lstStyle/>
          <a:p>
            <a:pPr marL="0" indent="0">
              <a:buNone/>
            </a:pPr>
            <a:r>
              <a:rPr lang="ja-JP" altLang="en-US" sz="1800" b="1" dirty="0"/>
              <a:t>（３）労働時間について　</a:t>
            </a:r>
            <a:r>
              <a:rPr lang="en-US" altLang="ja-JP" sz="1800" b="1" dirty="0"/>
              <a:t>Point</a:t>
            </a:r>
            <a:r>
              <a:rPr lang="ja-JP" altLang="en-US" sz="1800" b="1" dirty="0"/>
              <a:t>２</a:t>
            </a:r>
            <a:r>
              <a:rPr kumimoji="1" lang="ja-JP" altLang="en-US" sz="1800" b="1" dirty="0"/>
              <a:t>　「適正把握ライン」の概要との労働時間管理方法</a:t>
            </a:r>
            <a:endParaRPr kumimoji="1" lang="en-US" altLang="ja-JP" sz="1800" b="1" dirty="0"/>
          </a:p>
        </p:txBody>
      </p:sp>
      <p:sp>
        <p:nvSpPr>
          <p:cNvPr id="20" name="角丸四角形 19"/>
          <p:cNvSpPr/>
          <p:nvPr/>
        </p:nvSpPr>
        <p:spPr>
          <a:xfrm>
            <a:off x="58035" y="798251"/>
            <a:ext cx="8636714"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t>労働時間の適正な把握のために会社側が講ずべき措置に関するガイドライン（平成</a:t>
            </a:r>
            <a:r>
              <a:rPr lang="en-US" altLang="ja-JP" sz="1400" dirty="0"/>
              <a:t>29</a:t>
            </a:r>
            <a:r>
              <a:rPr lang="ja-JP" altLang="en-US" sz="1400" dirty="0"/>
              <a:t>年</a:t>
            </a:r>
            <a:r>
              <a:rPr lang="en-US" altLang="ja-JP" sz="1400" dirty="0"/>
              <a:t>1</a:t>
            </a:r>
            <a:r>
              <a:rPr lang="ja-JP" altLang="en-US" sz="1400" dirty="0"/>
              <a:t>月</a:t>
            </a:r>
            <a:r>
              <a:rPr lang="en-US" altLang="ja-JP" sz="1400" dirty="0"/>
              <a:t>20</a:t>
            </a:r>
            <a:r>
              <a:rPr lang="ja-JP" altLang="en-US" sz="1400" dirty="0"/>
              <a:t>日）</a:t>
            </a:r>
            <a:endParaRPr kumimoji="1" lang="ja-JP" altLang="en-US" sz="1400" dirty="0"/>
          </a:p>
        </p:txBody>
      </p:sp>
      <p:sp>
        <p:nvSpPr>
          <p:cNvPr id="10" name="角丸四角形 9"/>
          <p:cNvSpPr/>
          <p:nvPr/>
        </p:nvSpPr>
        <p:spPr>
          <a:xfrm>
            <a:off x="65944" y="1030668"/>
            <a:ext cx="9644826" cy="71169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ja-JP" altLang="en-US" sz="1200" b="1" dirty="0">
                <a:solidFill>
                  <a:srgbClr val="7030A0"/>
                </a:solidFill>
              </a:rPr>
              <a:t>＜適用範囲＞</a:t>
            </a:r>
            <a:r>
              <a:rPr lang="ja-JP" altLang="en-US" sz="1200" b="1" dirty="0">
                <a:solidFill>
                  <a:srgbClr val="7030A0"/>
                </a:solidFill>
              </a:rPr>
              <a:t>労働基準法のうち労働時間にかかる規定が適用されるすべての会社で労働基準法第</a:t>
            </a:r>
            <a:r>
              <a:rPr lang="en-US" altLang="ja-JP" sz="1200" b="1" dirty="0">
                <a:solidFill>
                  <a:srgbClr val="7030A0"/>
                </a:solidFill>
              </a:rPr>
              <a:t>41</a:t>
            </a:r>
            <a:r>
              <a:rPr lang="ja-JP" altLang="en-US" sz="1200" b="1" dirty="0">
                <a:solidFill>
                  <a:srgbClr val="7030A0"/>
                </a:solidFill>
              </a:rPr>
              <a:t>条に定める者</a:t>
            </a:r>
            <a:r>
              <a:rPr lang="ja-JP" altLang="en-US" sz="1200" b="1" dirty="0">
                <a:solidFill>
                  <a:srgbClr val="FF0000"/>
                </a:solidFill>
              </a:rPr>
              <a:t>（</a:t>
            </a:r>
            <a:r>
              <a:rPr lang="en-US" altLang="ja-JP" sz="1200" b="1" dirty="0">
                <a:solidFill>
                  <a:srgbClr val="FF0000"/>
                </a:solidFill>
              </a:rPr>
              <a:t>※</a:t>
            </a:r>
            <a:r>
              <a:rPr lang="ja-JP" altLang="en-US" sz="1200" b="1" dirty="0">
                <a:solidFill>
                  <a:srgbClr val="FF0000"/>
                </a:solidFill>
              </a:rPr>
              <a:t>１）</a:t>
            </a:r>
            <a:r>
              <a:rPr lang="ja-JP" altLang="en-US" sz="1200" b="1" dirty="0">
                <a:solidFill>
                  <a:srgbClr val="7030A0"/>
                </a:solidFill>
              </a:rPr>
              <a:t>及びみなし労働</a:t>
            </a:r>
            <a:endParaRPr lang="en-US" altLang="ja-JP" sz="1200" b="1" dirty="0">
              <a:solidFill>
                <a:srgbClr val="7030A0"/>
              </a:solidFill>
            </a:endParaRPr>
          </a:p>
          <a:p>
            <a:r>
              <a:rPr lang="ja-JP" altLang="en-US" sz="1200" b="1" dirty="0">
                <a:solidFill>
                  <a:srgbClr val="7030A0"/>
                </a:solidFill>
              </a:rPr>
              <a:t>　　　　　　時間制が適用される労働者を除く全ての労働者。</a:t>
            </a:r>
            <a:endParaRPr lang="en-US" altLang="ja-JP" sz="1200" b="1" dirty="0">
              <a:solidFill>
                <a:srgbClr val="7030A0"/>
              </a:solidFill>
            </a:endParaRPr>
          </a:p>
          <a:p>
            <a:r>
              <a:rPr lang="en-US" altLang="ja-JP" sz="1200" b="1" dirty="0">
                <a:solidFill>
                  <a:srgbClr val="FF0000"/>
                </a:solidFill>
              </a:rPr>
              <a:t>※</a:t>
            </a:r>
            <a:r>
              <a:rPr lang="ja-JP" altLang="en-US" sz="1200" b="1" dirty="0">
                <a:solidFill>
                  <a:srgbClr val="FF0000"/>
                </a:solidFill>
              </a:rPr>
              <a:t>１：管理監督者や農業、水産業、畜産業等の従事者、監視・断続的労働を行う者で行政官庁の許可を受けた者が該当します。</a:t>
            </a:r>
            <a:endParaRPr lang="en-US" altLang="ja-JP" sz="1200" b="1" dirty="0">
              <a:solidFill>
                <a:srgbClr val="FF0000"/>
              </a:solidFill>
            </a:endParaRPr>
          </a:p>
        </p:txBody>
      </p:sp>
      <p:sp>
        <p:nvSpPr>
          <p:cNvPr id="12" name="角丸四角形 11"/>
          <p:cNvSpPr/>
          <p:nvPr/>
        </p:nvSpPr>
        <p:spPr>
          <a:xfrm>
            <a:off x="85910" y="1747775"/>
            <a:ext cx="9604894" cy="1038972"/>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ja-JP" altLang="en-US" sz="1400" b="1" dirty="0">
                <a:solidFill>
                  <a:srgbClr val="7030A0"/>
                </a:solidFill>
              </a:rPr>
              <a:t>１　</a:t>
            </a:r>
            <a:r>
              <a:rPr kumimoji="1" lang="ja-JP" altLang="en-US" sz="1200" b="1" dirty="0">
                <a:solidFill>
                  <a:srgbClr val="7030A0"/>
                </a:solidFill>
              </a:rPr>
              <a:t>始業・終業時刻の確認・記録　</a:t>
            </a:r>
            <a:endParaRPr kumimoji="1" lang="en-US" altLang="ja-JP" sz="1200" b="1" dirty="0">
              <a:solidFill>
                <a:srgbClr val="7030A0"/>
              </a:solidFill>
            </a:endParaRPr>
          </a:p>
          <a:p>
            <a:r>
              <a:rPr lang="ja-JP" altLang="en-US" sz="1200" b="1" dirty="0">
                <a:solidFill>
                  <a:srgbClr val="7030A0"/>
                </a:solidFill>
              </a:rPr>
              <a:t>　会社側は労働時間を適正に把握するため、労働者の労働日ごとの始業・終業時刻を確認し、これを記録すること。</a:t>
            </a:r>
            <a:r>
              <a:rPr lang="ja-JP" altLang="en-US" sz="1200" b="1" dirty="0">
                <a:solidFill>
                  <a:srgbClr val="FF0000"/>
                </a:solidFill>
              </a:rPr>
              <a:t>（</a:t>
            </a:r>
            <a:r>
              <a:rPr lang="en-US" altLang="ja-JP" sz="1200" b="1" dirty="0">
                <a:solidFill>
                  <a:srgbClr val="FF0000"/>
                </a:solidFill>
              </a:rPr>
              <a:t>※</a:t>
            </a:r>
            <a:r>
              <a:rPr lang="ja-JP" altLang="en-US" sz="1200" b="1" dirty="0">
                <a:solidFill>
                  <a:srgbClr val="FF0000"/>
                </a:solidFill>
              </a:rPr>
              <a:t>２）</a:t>
            </a:r>
            <a:endParaRPr lang="en-US" altLang="ja-JP" sz="1200" b="1" dirty="0">
              <a:solidFill>
                <a:srgbClr val="FF0000"/>
              </a:solidFill>
            </a:endParaRPr>
          </a:p>
          <a:p>
            <a:r>
              <a:rPr kumimoji="1" lang="ja-JP" altLang="en-US" sz="1400" b="1" dirty="0">
                <a:solidFill>
                  <a:srgbClr val="7030A0"/>
                </a:solidFill>
              </a:rPr>
              <a:t>　</a:t>
            </a:r>
            <a:r>
              <a:rPr lang="en-US" altLang="ja-JP" sz="1200" b="1" dirty="0">
                <a:solidFill>
                  <a:srgbClr val="FF0000"/>
                </a:solidFill>
              </a:rPr>
              <a:t>※</a:t>
            </a:r>
            <a:r>
              <a:rPr lang="ja-JP" altLang="en-US" sz="1200" b="1" dirty="0">
                <a:solidFill>
                  <a:srgbClr val="FF0000"/>
                </a:solidFill>
              </a:rPr>
              <a:t>２　労働基準法第</a:t>
            </a:r>
            <a:r>
              <a:rPr lang="en-US" altLang="ja-JP" sz="1200" b="1" dirty="0">
                <a:solidFill>
                  <a:srgbClr val="FF0000"/>
                </a:solidFill>
              </a:rPr>
              <a:t>108</a:t>
            </a:r>
            <a:r>
              <a:rPr lang="ja-JP" altLang="en-US" sz="1200" b="1" dirty="0">
                <a:solidFill>
                  <a:srgbClr val="FF0000"/>
                </a:solidFill>
              </a:rPr>
              <a:t>条、労働基準法施行規則第</a:t>
            </a:r>
            <a:r>
              <a:rPr lang="en-US" altLang="ja-JP" sz="1200" b="1" dirty="0">
                <a:solidFill>
                  <a:srgbClr val="FF0000"/>
                </a:solidFill>
              </a:rPr>
              <a:t>54</a:t>
            </a:r>
            <a:r>
              <a:rPr lang="ja-JP" altLang="en-US" sz="1200" b="1" dirty="0">
                <a:solidFill>
                  <a:srgbClr val="FF0000"/>
                </a:solidFill>
              </a:rPr>
              <a:t>条</a:t>
            </a:r>
            <a:r>
              <a:rPr lang="en-US" altLang="ja-JP" sz="1200" b="1" dirty="0">
                <a:solidFill>
                  <a:srgbClr val="FF0000"/>
                </a:solidFill>
              </a:rPr>
              <a:t>1</a:t>
            </a:r>
            <a:r>
              <a:rPr lang="ja-JP" altLang="en-US" sz="1200" b="1" dirty="0">
                <a:solidFill>
                  <a:srgbClr val="FF0000"/>
                </a:solidFill>
              </a:rPr>
              <a:t>項</a:t>
            </a:r>
            <a:r>
              <a:rPr lang="en-US" altLang="ja-JP" sz="1200" b="1" dirty="0">
                <a:solidFill>
                  <a:srgbClr val="FF0000"/>
                </a:solidFill>
              </a:rPr>
              <a:t>5</a:t>
            </a:r>
            <a:r>
              <a:rPr lang="ja-JP" altLang="en-US" sz="1200" b="1" dirty="0">
                <a:solidFill>
                  <a:srgbClr val="FF0000"/>
                </a:solidFill>
              </a:rPr>
              <a:t>号において賃金台帳に労働者各人別の労働時間数を記入しなければいけ</a:t>
            </a:r>
            <a:endParaRPr lang="en-US" altLang="ja-JP" sz="1200" b="1" dirty="0">
              <a:solidFill>
                <a:srgbClr val="FF0000"/>
              </a:solidFill>
            </a:endParaRPr>
          </a:p>
          <a:p>
            <a:r>
              <a:rPr lang="ja-JP" altLang="en-US" sz="1200" b="1" dirty="0">
                <a:solidFill>
                  <a:srgbClr val="FF0000"/>
                </a:solidFill>
              </a:rPr>
              <a:t>　　　ない</a:t>
            </a:r>
            <a:r>
              <a:rPr kumimoji="1" lang="ja-JP" altLang="en-US" sz="1200" b="1" dirty="0">
                <a:solidFill>
                  <a:srgbClr val="FF0000"/>
                </a:solidFill>
              </a:rPr>
              <a:t>とされていることに留意が必要です。</a:t>
            </a:r>
            <a:endParaRPr kumimoji="1" lang="en-US" altLang="ja-JP" sz="1400" b="1" dirty="0">
              <a:solidFill>
                <a:srgbClr val="7030A0"/>
              </a:solidFill>
            </a:endParaRPr>
          </a:p>
        </p:txBody>
      </p:sp>
      <p:sp>
        <p:nvSpPr>
          <p:cNvPr id="19" name="テキスト ボックス 18"/>
          <p:cNvSpPr txBox="1"/>
          <p:nvPr/>
        </p:nvSpPr>
        <p:spPr>
          <a:xfrm>
            <a:off x="2678779" y="3407627"/>
            <a:ext cx="1584176" cy="276999"/>
          </a:xfrm>
          <a:prstGeom prst="rect">
            <a:avLst/>
          </a:prstGeom>
          <a:noFill/>
          <a:ln>
            <a:noFill/>
          </a:ln>
        </p:spPr>
        <p:txBody>
          <a:bodyPr wrap="square" rtlCol="0">
            <a:spAutoFit/>
          </a:bodyPr>
          <a:lstStyle/>
          <a:p>
            <a:r>
              <a:rPr lang="ja-JP" altLang="en-US" sz="1200" b="1" dirty="0">
                <a:solidFill>
                  <a:srgbClr val="7030A0"/>
                </a:solidFill>
              </a:rPr>
              <a:t>又は</a:t>
            </a:r>
            <a:endParaRPr lang="en-US" altLang="ja-JP" sz="1200" b="1" dirty="0">
              <a:solidFill>
                <a:srgbClr val="7030A0"/>
              </a:solidFill>
            </a:endParaRPr>
          </a:p>
        </p:txBody>
      </p:sp>
      <p:pic>
        <p:nvPicPr>
          <p:cNvPr id="15" name="図 14" descr="画面の領域"/>
          <p:cNvPicPr>
            <a:picLocks noChangeAspect="1"/>
          </p:cNvPicPr>
          <p:nvPr/>
        </p:nvPicPr>
        <p:blipFill>
          <a:blip r:embed="rId2"/>
          <a:stretch>
            <a:fillRect/>
          </a:stretch>
        </p:blipFill>
        <p:spPr>
          <a:xfrm>
            <a:off x="4929184" y="3424237"/>
            <a:ext cx="47632" cy="9526"/>
          </a:xfrm>
          <a:prstGeom prst="rect">
            <a:avLst/>
          </a:prstGeom>
        </p:spPr>
      </p:pic>
      <p:pic>
        <p:nvPicPr>
          <p:cNvPr id="46" name="図 45" descr="画面の領域"/>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3950" y="5672539"/>
            <a:ext cx="984900" cy="974952"/>
          </a:xfrm>
          <a:prstGeom prst="rect">
            <a:avLst/>
          </a:prstGeom>
        </p:spPr>
      </p:pic>
      <p:pic>
        <p:nvPicPr>
          <p:cNvPr id="49" name="図 48" descr="画面の領域"/>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6392" y="5470578"/>
            <a:ext cx="836395" cy="1163198"/>
          </a:xfrm>
          <a:prstGeom prst="rect">
            <a:avLst/>
          </a:prstGeom>
        </p:spPr>
      </p:pic>
      <p:sp>
        <p:nvSpPr>
          <p:cNvPr id="50" name="テキスト ボックス 49"/>
          <p:cNvSpPr txBox="1"/>
          <p:nvPr/>
        </p:nvSpPr>
        <p:spPr>
          <a:xfrm>
            <a:off x="629960" y="5648601"/>
            <a:ext cx="1010671" cy="461665"/>
          </a:xfrm>
          <a:prstGeom prst="rect">
            <a:avLst/>
          </a:prstGeom>
          <a:noFill/>
          <a:ln>
            <a:noFill/>
          </a:ln>
        </p:spPr>
        <p:txBody>
          <a:bodyPr wrap="square" rtlCol="0">
            <a:spAutoFit/>
          </a:bodyPr>
          <a:lstStyle/>
          <a:p>
            <a:r>
              <a:rPr lang="ja-JP" altLang="en-US" sz="1200" b="1" dirty="0">
                <a:solidFill>
                  <a:srgbClr val="00B050"/>
                </a:solidFill>
              </a:rPr>
              <a:t>情報機器の使用時間</a:t>
            </a:r>
            <a:endParaRPr lang="en-US" altLang="ja-JP" sz="1200" b="1" dirty="0">
              <a:solidFill>
                <a:srgbClr val="00B050"/>
              </a:solidFill>
            </a:endParaRPr>
          </a:p>
        </p:txBody>
      </p:sp>
      <p:sp>
        <p:nvSpPr>
          <p:cNvPr id="51" name="テキスト ボックス 50"/>
          <p:cNvSpPr txBox="1"/>
          <p:nvPr/>
        </p:nvSpPr>
        <p:spPr>
          <a:xfrm>
            <a:off x="3254957" y="5677268"/>
            <a:ext cx="1741723" cy="276999"/>
          </a:xfrm>
          <a:prstGeom prst="rect">
            <a:avLst/>
          </a:prstGeom>
          <a:noFill/>
          <a:ln>
            <a:noFill/>
          </a:ln>
        </p:spPr>
        <p:txBody>
          <a:bodyPr wrap="square" rtlCol="0">
            <a:spAutoFit/>
          </a:bodyPr>
          <a:lstStyle/>
          <a:p>
            <a:r>
              <a:rPr lang="ja-JP" altLang="en-US" sz="1200" b="1" dirty="0">
                <a:solidFill>
                  <a:srgbClr val="00B050"/>
                </a:solidFill>
              </a:rPr>
              <a:t>自己申告確認</a:t>
            </a:r>
            <a:endParaRPr lang="en-US" altLang="ja-JP" sz="1200" b="1" dirty="0">
              <a:solidFill>
                <a:srgbClr val="00B050"/>
              </a:solidFill>
            </a:endParaRPr>
          </a:p>
        </p:txBody>
      </p:sp>
      <p:grpSp>
        <p:nvGrpSpPr>
          <p:cNvPr id="53" name="グループ化 52"/>
          <p:cNvGrpSpPr/>
          <p:nvPr/>
        </p:nvGrpSpPr>
        <p:grpSpPr>
          <a:xfrm>
            <a:off x="73022" y="2718509"/>
            <a:ext cx="9807588" cy="2443341"/>
            <a:chOff x="73022" y="2718509"/>
            <a:chExt cx="9807588" cy="2443341"/>
          </a:xfrm>
        </p:grpSpPr>
        <p:grpSp>
          <p:nvGrpSpPr>
            <p:cNvPr id="48" name="グループ化 47"/>
            <p:cNvGrpSpPr/>
            <p:nvPr/>
          </p:nvGrpSpPr>
          <p:grpSpPr>
            <a:xfrm>
              <a:off x="73022" y="2718509"/>
              <a:ext cx="9807588" cy="2443341"/>
              <a:chOff x="88144" y="2674739"/>
              <a:chExt cx="9807588" cy="2443341"/>
            </a:xfrm>
          </p:grpSpPr>
          <p:grpSp>
            <p:nvGrpSpPr>
              <p:cNvPr id="47" name="グループ化 46"/>
              <p:cNvGrpSpPr/>
              <p:nvPr/>
            </p:nvGrpSpPr>
            <p:grpSpPr>
              <a:xfrm>
                <a:off x="97706" y="2674739"/>
                <a:ext cx="9637790" cy="1299088"/>
                <a:chOff x="129880" y="2845462"/>
                <a:chExt cx="9637790" cy="1299088"/>
              </a:xfrm>
            </p:grpSpPr>
            <p:sp>
              <p:nvSpPr>
                <p:cNvPr id="14" name="角丸四角形 13"/>
                <p:cNvSpPr/>
                <p:nvPr/>
              </p:nvSpPr>
              <p:spPr>
                <a:xfrm>
                  <a:off x="129880" y="2845462"/>
                  <a:ext cx="9637790" cy="129908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1" lang="ja-JP" altLang="en-US" sz="1400" b="1" dirty="0">
                      <a:solidFill>
                        <a:srgbClr val="7030A0"/>
                      </a:solidFill>
                    </a:rPr>
                    <a:t>２　</a:t>
                  </a:r>
                  <a:r>
                    <a:rPr lang="ja-JP" altLang="en-US" sz="1400" b="1" dirty="0">
                      <a:solidFill>
                        <a:srgbClr val="7030A0"/>
                      </a:solidFill>
                    </a:rPr>
                    <a:t>原則的な労働時間管理方法</a:t>
                  </a:r>
                  <a:endParaRPr lang="en-US" altLang="ja-JP" sz="1400" b="1" dirty="0">
                    <a:solidFill>
                      <a:srgbClr val="7030A0"/>
                    </a:solidFill>
                  </a:endParaRPr>
                </a:p>
                <a:p>
                  <a:endParaRPr kumimoji="1" lang="en-US" altLang="ja-JP" sz="1400" b="1" dirty="0">
                    <a:solidFill>
                      <a:srgbClr val="7030A0"/>
                    </a:solidFill>
                  </a:endParaRPr>
                </a:p>
                <a:p>
                  <a:endParaRPr kumimoji="1" lang="en-US" altLang="ja-JP" sz="1400" b="1" dirty="0">
                    <a:solidFill>
                      <a:srgbClr val="7030A0"/>
                    </a:solidFill>
                  </a:endParaRPr>
                </a:p>
                <a:p>
                  <a:r>
                    <a:rPr lang="ja-JP" altLang="en-US" sz="1400" b="1" dirty="0">
                      <a:solidFill>
                        <a:srgbClr val="7030A0"/>
                      </a:solidFill>
                    </a:rPr>
                    <a:t>　</a:t>
                  </a:r>
                  <a:endParaRPr kumimoji="1" lang="ja-JP" altLang="en-US" sz="1400" b="1" dirty="0">
                    <a:solidFill>
                      <a:srgbClr val="7030A0"/>
                    </a:solidFill>
                  </a:endParaRPr>
                </a:p>
              </p:txBody>
            </p:sp>
            <p:pic>
              <p:nvPicPr>
                <p:cNvPr id="5" name="図 4" descr="画面の領域"/>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072" y="3296970"/>
                  <a:ext cx="720080" cy="800745"/>
                </a:xfrm>
                <a:prstGeom prst="rect">
                  <a:avLst/>
                </a:prstGeom>
              </p:spPr>
            </p:pic>
            <p:sp>
              <p:nvSpPr>
                <p:cNvPr id="17" name="テキスト ボックス 16"/>
                <p:cNvSpPr txBox="1"/>
                <p:nvPr/>
              </p:nvSpPr>
              <p:spPr>
                <a:xfrm>
                  <a:off x="1176472" y="3337809"/>
                  <a:ext cx="1584176" cy="461665"/>
                </a:xfrm>
                <a:prstGeom prst="rect">
                  <a:avLst/>
                </a:prstGeom>
                <a:noFill/>
                <a:ln>
                  <a:noFill/>
                </a:ln>
              </p:spPr>
              <p:txBody>
                <a:bodyPr wrap="square" rtlCol="0">
                  <a:spAutoFit/>
                </a:bodyPr>
                <a:lstStyle/>
                <a:p>
                  <a:r>
                    <a:rPr lang="ja-JP" altLang="en-US" sz="1200" b="1" dirty="0">
                      <a:solidFill>
                        <a:srgbClr val="7030A0"/>
                      </a:solidFill>
                    </a:rPr>
                    <a:t>①会社側が、現認することにより確認</a:t>
                  </a:r>
                  <a:endParaRPr lang="en-US" altLang="ja-JP" sz="1200" b="1" dirty="0">
                    <a:solidFill>
                      <a:srgbClr val="7030A0"/>
                    </a:solidFill>
                  </a:endParaRPr>
                </a:p>
              </p:txBody>
            </p:sp>
            <p:sp>
              <p:nvSpPr>
                <p:cNvPr id="21" name="テキスト ボックス 20"/>
                <p:cNvSpPr txBox="1"/>
                <p:nvPr/>
              </p:nvSpPr>
              <p:spPr>
                <a:xfrm>
                  <a:off x="3248727" y="3325886"/>
                  <a:ext cx="3279260" cy="646331"/>
                </a:xfrm>
                <a:prstGeom prst="rect">
                  <a:avLst/>
                </a:prstGeom>
                <a:noFill/>
                <a:ln>
                  <a:noFill/>
                </a:ln>
              </p:spPr>
              <p:txBody>
                <a:bodyPr wrap="square" rtlCol="0">
                  <a:spAutoFit/>
                </a:bodyPr>
                <a:lstStyle/>
                <a:p>
                  <a:r>
                    <a:rPr lang="ja-JP" altLang="en-US" sz="1200" b="1" dirty="0">
                      <a:solidFill>
                        <a:srgbClr val="7030A0"/>
                      </a:solidFill>
                    </a:rPr>
                    <a:t>②タイムカード、ＩＣカード、パソコンの使用時間（ログ）の記録等の客観的な記録を基礎として確認し、適正に記録する。</a:t>
                  </a:r>
                  <a:endParaRPr lang="en-US" altLang="ja-JP" sz="1200" b="1" dirty="0">
                    <a:solidFill>
                      <a:srgbClr val="7030A0"/>
                    </a:solidFill>
                  </a:endParaRPr>
                </a:p>
              </p:txBody>
            </p:sp>
            <p:pic>
              <p:nvPicPr>
                <p:cNvPr id="8" name="図 7" descr="画面の領域"/>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68470" y="3344796"/>
                  <a:ext cx="580120" cy="698445"/>
                </a:xfrm>
                <a:prstGeom prst="rect">
                  <a:avLst/>
                </a:prstGeom>
              </p:spPr>
            </p:pic>
            <p:sp>
              <p:nvSpPr>
                <p:cNvPr id="25" name="テキスト ボックス 24"/>
                <p:cNvSpPr txBox="1"/>
                <p:nvPr/>
              </p:nvSpPr>
              <p:spPr>
                <a:xfrm>
                  <a:off x="7609269" y="3046964"/>
                  <a:ext cx="1080120" cy="276999"/>
                </a:xfrm>
                <a:prstGeom prst="rect">
                  <a:avLst/>
                </a:prstGeom>
                <a:noFill/>
                <a:ln>
                  <a:noFill/>
                </a:ln>
              </p:spPr>
              <p:txBody>
                <a:bodyPr wrap="square" rtlCol="0">
                  <a:spAutoFit/>
                </a:bodyPr>
                <a:lstStyle/>
                <a:p>
                  <a:r>
                    <a:rPr lang="ja-JP" altLang="en-US" sz="1200" b="1" dirty="0">
                      <a:solidFill>
                        <a:srgbClr val="00B050"/>
                      </a:solidFill>
                    </a:rPr>
                    <a:t>ＩＣカード</a:t>
                  </a:r>
                  <a:endParaRPr lang="en-US" altLang="ja-JP" sz="1200" b="1" dirty="0">
                    <a:solidFill>
                      <a:srgbClr val="00B050"/>
                    </a:solidFill>
                  </a:endParaRPr>
                </a:p>
              </p:txBody>
            </p:sp>
            <p:pic>
              <p:nvPicPr>
                <p:cNvPr id="9" name="図 8" descr="画面の領域"/>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96479" y="3376349"/>
                  <a:ext cx="596795" cy="616135"/>
                </a:xfrm>
                <a:prstGeom prst="rect">
                  <a:avLst/>
                </a:prstGeom>
              </p:spPr>
            </p:pic>
            <p:sp>
              <p:nvSpPr>
                <p:cNvPr id="26" name="テキスト ボックス 25"/>
                <p:cNvSpPr txBox="1"/>
                <p:nvPr/>
              </p:nvSpPr>
              <p:spPr>
                <a:xfrm>
                  <a:off x="6515375" y="3031648"/>
                  <a:ext cx="1223852" cy="276999"/>
                </a:xfrm>
                <a:prstGeom prst="rect">
                  <a:avLst/>
                </a:prstGeom>
                <a:noFill/>
                <a:ln>
                  <a:noFill/>
                </a:ln>
              </p:spPr>
              <p:txBody>
                <a:bodyPr wrap="square" rtlCol="0">
                  <a:spAutoFit/>
                </a:bodyPr>
                <a:lstStyle/>
                <a:p>
                  <a:r>
                    <a:rPr lang="ja-JP" altLang="en-US" sz="1200" b="1" dirty="0">
                      <a:solidFill>
                        <a:srgbClr val="00B050"/>
                      </a:solidFill>
                    </a:rPr>
                    <a:t>タイムカード</a:t>
                  </a:r>
                  <a:endParaRPr lang="en-US" altLang="ja-JP" sz="1200" b="1" dirty="0">
                    <a:solidFill>
                      <a:srgbClr val="00B050"/>
                    </a:solidFill>
                  </a:endParaRPr>
                </a:p>
              </p:txBody>
            </p:sp>
            <p:pic>
              <p:nvPicPr>
                <p:cNvPr id="13" name="図 12" descr="画面の領域"/>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56372" y="3331713"/>
                  <a:ext cx="928218" cy="672158"/>
                </a:xfrm>
                <a:prstGeom prst="rect">
                  <a:avLst/>
                </a:prstGeom>
              </p:spPr>
            </p:pic>
            <p:sp>
              <p:nvSpPr>
                <p:cNvPr id="27" name="テキスト ボックス 26"/>
                <p:cNvSpPr txBox="1"/>
                <p:nvPr/>
              </p:nvSpPr>
              <p:spPr>
                <a:xfrm>
                  <a:off x="8434780" y="3006325"/>
                  <a:ext cx="1332890" cy="276999"/>
                </a:xfrm>
                <a:prstGeom prst="rect">
                  <a:avLst/>
                </a:prstGeom>
                <a:noFill/>
                <a:ln>
                  <a:noFill/>
                </a:ln>
              </p:spPr>
              <p:txBody>
                <a:bodyPr wrap="square" rtlCol="0">
                  <a:spAutoFit/>
                </a:bodyPr>
                <a:lstStyle/>
                <a:p>
                  <a:r>
                    <a:rPr lang="ja-JP" altLang="en-US" sz="1200" b="1" dirty="0">
                      <a:solidFill>
                        <a:srgbClr val="00B050"/>
                      </a:solidFill>
                    </a:rPr>
                    <a:t>パソコンのログ</a:t>
                  </a:r>
                  <a:endParaRPr lang="en-US" altLang="ja-JP" sz="1200" b="1" dirty="0">
                    <a:solidFill>
                      <a:srgbClr val="00B050"/>
                    </a:solidFill>
                  </a:endParaRPr>
                </a:p>
              </p:txBody>
            </p:sp>
          </p:grpSp>
          <p:sp>
            <p:nvSpPr>
              <p:cNvPr id="28" name="角丸四角形 27"/>
              <p:cNvSpPr/>
              <p:nvPr/>
            </p:nvSpPr>
            <p:spPr>
              <a:xfrm>
                <a:off x="88144" y="3905984"/>
                <a:ext cx="9807588" cy="1212096"/>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ja-JP" altLang="en-US" sz="1400" b="1" dirty="0">
                    <a:solidFill>
                      <a:srgbClr val="7030A0"/>
                    </a:solidFill>
                  </a:rPr>
                  <a:t>３</a:t>
                </a:r>
                <a:r>
                  <a:rPr kumimoji="1" lang="ja-JP" altLang="en-US" sz="1400" b="1" dirty="0">
                    <a:solidFill>
                      <a:srgbClr val="7030A0"/>
                    </a:solidFill>
                  </a:rPr>
                  <a:t>　</a:t>
                </a:r>
                <a:r>
                  <a:rPr lang="ja-JP" altLang="en-US" sz="1200" b="1" dirty="0">
                    <a:solidFill>
                      <a:srgbClr val="7030A0"/>
                    </a:solidFill>
                  </a:rPr>
                  <a:t>やむを得ず自己申告の場合</a:t>
                </a:r>
                <a:endParaRPr lang="en-US" altLang="ja-JP" sz="1200" b="1" dirty="0">
                  <a:solidFill>
                    <a:srgbClr val="7030A0"/>
                  </a:solidFill>
                </a:endParaRPr>
              </a:p>
              <a:p>
                <a:r>
                  <a:rPr kumimoji="1" lang="ja-JP" altLang="en-US" sz="1200" b="1" dirty="0">
                    <a:solidFill>
                      <a:srgbClr val="7030A0"/>
                    </a:solidFill>
                  </a:rPr>
                  <a:t>　①適正措置ガイドラインの</a:t>
                </a:r>
                <a:r>
                  <a:rPr lang="ja-JP" altLang="en-US" sz="1200" b="1" dirty="0">
                    <a:solidFill>
                      <a:srgbClr val="7030A0"/>
                    </a:solidFill>
                  </a:rPr>
                  <a:t>十分な説明を行うこと。</a:t>
                </a:r>
                <a:endParaRPr lang="en-US" altLang="ja-JP" sz="1200" b="1" dirty="0">
                  <a:solidFill>
                    <a:srgbClr val="7030A0"/>
                  </a:solidFill>
                </a:endParaRPr>
              </a:p>
              <a:p>
                <a:r>
                  <a:rPr kumimoji="1" lang="ja-JP" altLang="en-US" sz="1200" b="1" dirty="0">
                    <a:solidFill>
                      <a:srgbClr val="7030A0"/>
                    </a:solidFill>
                  </a:rPr>
                  <a:t>　②実態調査の実施（パソコンの使用時間等）</a:t>
                </a:r>
                <a:endParaRPr kumimoji="1" lang="en-US" altLang="ja-JP" sz="1200" b="1" dirty="0">
                  <a:solidFill>
                    <a:srgbClr val="7030A0"/>
                  </a:solidFill>
                </a:endParaRPr>
              </a:p>
              <a:p>
                <a:r>
                  <a:rPr lang="ja-JP" altLang="en-US" sz="1200" b="1" dirty="0">
                    <a:solidFill>
                      <a:srgbClr val="7030A0"/>
                    </a:solidFill>
                  </a:rPr>
                  <a:t>　③適正な自己申告を阻害する措置を設けてはならないこと。</a:t>
                </a:r>
                <a:r>
                  <a:rPr lang="ja-JP" altLang="en-US" sz="1200" b="1" dirty="0">
                    <a:solidFill>
                      <a:srgbClr val="FF0000"/>
                    </a:solidFill>
                  </a:rPr>
                  <a:t>（</a:t>
                </a:r>
                <a:r>
                  <a:rPr lang="en-US" altLang="ja-JP" sz="1200" b="1" dirty="0">
                    <a:solidFill>
                      <a:srgbClr val="FF0000"/>
                    </a:solidFill>
                  </a:rPr>
                  <a:t>※</a:t>
                </a:r>
                <a:r>
                  <a:rPr lang="ja-JP" altLang="en-US" sz="1200" b="1" dirty="0">
                    <a:solidFill>
                      <a:srgbClr val="FF0000"/>
                    </a:solidFill>
                  </a:rPr>
                  <a:t>３）</a:t>
                </a:r>
                <a:endParaRPr kumimoji="1" lang="en-US" altLang="ja-JP" sz="1200" b="1" dirty="0">
                  <a:solidFill>
                    <a:srgbClr val="FF0000"/>
                  </a:solidFill>
                </a:endParaRPr>
              </a:p>
              <a:p>
                <a:r>
                  <a:rPr kumimoji="1" lang="ja-JP" altLang="en-US" sz="1400" b="1" dirty="0">
                    <a:solidFill>
                      <a:srgbClr val="7030A0"/>
                    </a:solidFill>
                  </a:rPr>
                  <a:t>　　</a:t>
                </a:r>
                <a:r>
                  <a:rPr lang="en-US" altLang="ja-JP" sz="1200" b="1" dirty="0">
                    <a:solidFill>
                      <a:srgbClr val="FF0000"/>
                    </a:solidFill>
                  </a:rPr>
                  <a:t>※</a:t>
                </a:r>
                <a:r>
                  <a:rPr lang="ja-JP" altLang="en-US" sz="1200" b="1" dirty="0">
                    <a:solidFill>
                      <a:srgbClr val="FF0000"/>
                    </a:solidFill>
                  </a:rPr>
                  <a:t>３：自己申告できる残業時間数に制限を設ける等が阻害する措置に該当します。</a:t>
                </a:r>
                <a:endParaRPr kumimoji="1" lang="en-US" altLang="ja-JP" sz="1400" b="1" dirty="0">
                  <a:solidFill>
                    <a:srgbClr val="FF0000"/>
                  </a:solidFill>
                </a:endParaRPr>
              </a:p>
              <a:p>
                <a:r>
                  <a:rPr lang="ja-JP" altLang="en-US" sz="1400" b="1" dirty="0">
                    <a:solidFill>
                      <a:srgbClr val="7030A0"/>
                    </a:solidFill>
                  </a:rPr>
                  <a:t>　</a:t>
                </a:r>
                <a:endParaRPr kumimoji="1" lang="ja-JP" altLang="en-US" sz="1400" b="1" dirty="0">
                  <a:solidFill>
                    <a:srgbClr val="7030A0"/>
                  </a:solidFill>
                </a:endParaRPr>
              </a:p>
            </p:txBody>
          </p:sp>
          <p:pic>
            <p:nvPicPr>
              <p:cNvPr id="16" name="図 15" descr="画面の領域"/>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45411" y="4267850"/>
                <a:ext cx="671046" cy="727822"/>
              </a:xfrm>
              <a:prstGeom prst="rect">
                <a:avLst/>
              </a:prstGeom>
            </p:spPr>
          </p:pic>
          <p:grpSp>
            <p:nvGrpSpPr>
              <p:cNvPr id="31" name="グループ化 30"/>
              <p:cNvGrpSpPr/>
              <p:nvPr/>
            </p:nvGrpSpPr>
            <p:grpSpPr>
              <a:xfrm>
                <a:off x="7802146" y="4408143"/>
                <a:ext cx="759119" cy="677201"/>
                <a:chOff x="7897443" y="4387341"/>
                <a:chExt cx="759119" cy="677201"/>
              </a:xfrm>
            </p:grpSpPr>
            <p:pic>
              <p:nvPicPr>
                <p:cNvPr id="29" name="図 28" descr="画面の領域"/>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7917143" y="4387341"/>
                  <a:ext cx="739419" cy="626899"/>
                </a:xfrm>
                <a:prstGeom prst="rect">
                  <a:avLst/>
                </a:prstGeom>
              </p:spPr>
            </p:pic>
            <p:sp>
              <p:nvSpPr>
                <p:cNvPr id="30" name="四角形吹き出し 29"/>
                <p:cNvSpPr/>
                <p:nvPr/>
              </p:nvSpPr>
              <p:spPr>
                <a:xfrm>
                  <a:off x="7897443" y="4391298"/>
                  <a:ext cx="739419" cy="673244"/>
                </a:xfrm>
                <a:prstGeom prst="wedgeRectCallout">
                  <a:avLst>
                    <a:gd name="adj1" fmla="val 130879"/>
                    <a:gd name="adj2" fmla="val 1909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2" name="テキスト ボックス 31"/>
              <p:cNvSpPr txBox="1"/>
              <p:nvPr/>
            </p:nvSpPr>
            <p:spPr>
              <a:xfrm>
                <a:off x="7584223" y="3971175"/>
                <a:ext cx="1464386" cy="276999"/>
              </a:xfrm>
              <a:prstGeom prst="rect">
                <a:avLst/>
              </a:prstGeom>
              <a:noFill/>
              <a:ln>
                <a:noFill/>
              </a:ln>
            </p:spPr>
            <p:txBody>
              <a:bodyPr wrap="square" rtlCol="0">
                <a:spAutoFit/>
              </a:bodyPr>
              <a:lstStyle/>
              <a:p>
                <a:r>
                  <a:rPr lang="ja-JP" altLang="en-US" sz="1200" b="1" dirty="0">
                    <a:solidFill>
                      <a:schemeClr val="accent5"/>
                    </a:solidFill>
                  </a:rPr>
                  <a:t>自己申告阻害禁止</a:t>
                </a:r>
                <a:endParaRPr lang="en-US" altLang="ja-JP" sz="1200" b="1" dirty="0">
                  <a:solidFill>
                    <a:schemeClr val="accent5"/>
                  </a:solidFill>
                </a:endParaRPr>
              </a:p>
            </p:txBody>
          </p:sp>
          <p:pic>
            <p:nvPicPr>
              <p:cNvPr id="33" name="図 32" descr="画面の領域"/>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163371" y="4188975"/>
                <a:ext cx="785017" cy="563320"/>
              </a:xfrm>
              <a:prstGeom prst="rect">
                <a:avLst/>
              </a:prstGeom>
            </p:spPr>
          </p:pic>
          <p:sp>
            <p:nvSpPr>
              <p:cNvPr id="34" name="テキスト ボックス 33"/>
              <p:cNvSpPr txBox="1"/>
              <p:nvPr/>
            </p:nvSpPr>
            <p:spPr>
              <a:xfrm>
                <a:off x="4839698" y="3958721"/>
                <a:ext cx="1464386" cy="276999"/>
              </a:xfrm>
              <a:prstGeom prst="rect">
                <a:avLst/>
              </a:prstGeom>
              <a:noFill/>
              <a:ln>
                <a:noFill/>
              </a:ln>
            </p:spPr>
            <p:txBody>
              <a:bodyPr wrap="square" rtlCol="0">
                <a:spAutoFit/>
              </a:bodyPr>
              <a:lstStyle/>
              <a:p>
                <a:r>
                  <a:rPr lang="ja-JP" altLang="en-US" sz="1200" b="1" dirty="0">
                    <a:solidFill>
                      <a:schemeClr val="accent5"/>
                    </a:solidFill>
                  </a:rPr>
                  <a:t>ガイドライン説明</a:t>
                </a:r>
                <a:endParaRPr lang="en-US" altLang="ja-JP" sz="1200" b="1" dirty="0">
                  <a:solidFill>
                    <a:schemeClr val="accent5"/>
                  </a:solidFill>
                </a:endParaRPr>
              </a:p>
            </p:txBody>
          </p:sp>
          <p:pic>
            <p:nvPicPr>
              <p:cNvPr id="35" name="図 34" descr="画面の領域"/>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227863" y="4374759"/>
                <a:ext cx="634638" cy="547102"/>
              </a:xfrm>
              <a:prstGeom prst="rect">
                <a:avLst/>
              </a:prstGeom>
            </p:spPr>
          </p:pic>
          <p:pic>
            <p:nvPicPr>
              <p:cNvPr id="36" name="図 35" descr="画面の領域"/>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941532" y="4470635"/>
                <a:ext cx="519661" cy="545278"/>
              </a:xfrm>
              <a:prstGeom prst="rect">
                <a:avLst/>
              </a:prstGeom>
            </p:spPr>
          </p:pic>
          <p:sp>
            <p:nvSpPr>
              <p:cNvPr id="38" name="テキスト ボックス 37"/>
              <p:cNvSpPr txBox="1"/>
              <p:nvPr/>
            </p:nvSpPr>
            <p:spPr>
              <a:xfrm>
                <a:off x="6332311" y="3987701"/>
                <a:ext cx="1464386" cy="276999"/>
              </a:xfrm>
              <a:prstGeom prst="rect">
                <a:avLst/>
              </a:prstGeom>
              <a:noFill/>
              <a:ln>
                <a:noFill/>
              </a:ln>
            </p:spPr>
            <p:txBody>
              <a:bodyPr wrap="square" rtlCol="0">
                <a:spAutoFit/>
              </a:bodyPr>
              <a:lstStyle/>
              <a:p>
                <a:r>
                  <a:rPr lang="ja-JP" altLang="en-US" sz="1200" b="1" dirty="0">
                    <a:solidFill>
                      <a:schemeClr val="accent5"/>
                    </a:solidFill>
                  </a:rPr>
                  <a:t>実態調査</a:t>
                </a:r>
                <a:endParaRPr lang="en-US" altLang="ja-JP" sz="1200" b="1" dirty="0">
                  <a:solidFill>
                    <a:schemeClr val="accent5"/>
                  </a:solidFill>
                </a:endParaRPr>
              </a:p>
            </p:txBody>
          </p:sp>
          <p:pic>
            <p:nvPicPr>
              <p:cNvPr id="39" name="図 38" descr="画面の領域"/>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436157" y="4556534"/>
                <a:ext cx="241717" cy="287198"/>
              </a:xfrm>
              <a:prstGeom prst="rect">
                <a:avLst/>
              </a:prstGeom>
            </p:spPr>
          </p:pic>
          <p:cxnSp>
            <p:nvCxnSpPr>
              <p:cNvPr id="42" name="直線矢印コネクタ 41"/>
              <p:cNvCxnSpPr/>
              <p:nvPr/>
            </p:nvCxnSpPr>
            <p:spPr>
              <a:xfrm flipV="1">
                <a:off x="6609951" y="4917734"/>
                <a:ext cx="677957" cy="9675"/>
              </a:xfrm>
              <a:prstGeom prst="straightConnector1">
                <a:avLst/>
              </a:prstGeom>
              <a:ln w="1905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52" name="正方形/長方形 51"/>
            <p:cNvSpPr/>
            <p:nvPr/>
          </p:nvSpPr>
          <p:spPr>
            <a:xfrm>
              <a:off x="2565557" y="3360294"/>
              <a:ext cx="646331" cy="369332"/>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ja-JP" altLang="en-US" b="1" dirty="0">
                  <a:ln/>
                  <a:solidFill>
                    <a:schemeClr val="accent4"/>
                  </a:solidFill>
                </a:rPr>
                <a:t>又は</a:t>
              </a:r>
              <a:endParaRPr lang="ja-JP" altLang="en-US" b="1" cap="none" spc="0" dirty="0">
                <a:ln/>
                <a:solidFill>
                  <a:schemeClr val="accent4"/>
                </a:solidFill>
                <a:effectLst/>
              </a:endParaRPr>
            </a:p>
          </p:txBody>
        </p:sp>
      </p:grpSp>
      <p:sp>
        <p:nvSpPr>
          <p:cNvPr id="54" name="タイトル 1"/>
          <p:cNvSpPr>
            <a:spLocks noGrp="1"/>
          </p:cNvSpPr>
          <p:nvPr>
            <p:ph type="title"/>
          </p:nvPr>
        </p:nvSpPr>
        <p:spPr>
          <a:xfrm>
            <a:off x="0" y="0"/>
            <a:ext cx="9900000" cy="540000"/>
          </a:xfrm>
        </p:spPr>
        <p:txBody>
          <a:bodyPr/>
          <a:lstStyle/>
          <a:p>
            <a:pPr algn="l"/>
            <a:r>
              <a:rPr lang="en-US" altLang="ja-JP" dirty="0"/>
              <a:t>I</a:t>
            </a:r>
            <a:r>
              <a:rPr lang="ja-JP" altLang="en-US" dirty="0"/>
              <a:t>　介護労働者全体（訪問・施設）に共通する事項</a:t>
            </a:r>
            <a:endParaRPr kumimoji="1" lang="ja-JP" altLang="en-US" dirty="0"/>
          </a:p>
        </p:txBody>
      </p:sp>
    </p:spTree>
    <p:extLst>
      <p:ext uri="{BB962C8B-B14F-4D97-AF65-F5344CB8AC3E}">
        <p14:creationId xmlns:p14="http://schemas.microsoft.com/office/powerpoint/2010/main" val="4157783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C614A69D-1B8B-4922-B093-677AA1EE9EA0}" type="slidenum">
              <a:rPr kumimoji="1" lang="ja-JP" altLang="en-US" smtClean="0"/>
              <a:t>8</a:t>
            </a:fld>
            <a:endParaRPr kumimoji="1" lang="ja-JP" altLang="en-US"/>
          </a:p>
        </p:txBody>
      </p:sp>
      <p:sp>
        <p:nvSpPr>
          <p:cNvPr id="3" name="テキスト プレースホルダー 2"/>
          <p:cNvSpPr>
            <a:spLocks noGrp="1"/>
          </p:cNvSpPr>
          <p:nvPr>
            <p:ph type="body" sz="quarter" idx="13"/>
          </p:nvPr>
        </p:nvSpPr>
        <p:spPr>
          <a:xfrm>
            <a:off x="16497" y="962317"/>
            <a:ext cx="9756536" cy="514738"/>
          </a:xfrm>
        </p:spPr>
        <p:txBody>
          <a:bodyPr/>
          <a:lstStyle/>
          <a:p>
            <a:pPr>
              <a:lnSpc>
                <a:spcPct val="100000"/>
              </a:lnSpc>
            </a:pPr>
            <a:r>
              <a:rPr kumimoji="1" lang="ja-JP" altLang="en-US" sz="1200" b="1" dirty="0">
                <a:latin typeface="ＭＳ 明朝" panose="02020609040205080304" pitchFamily="17" charset="-128"/>
                <a:ea typeface="ＭＳ 明朝" panose="02020609040205080304" pitchFamily="17" charset="-128"/>
              </a:rPr>
              <a:t>労働時間の管理について</a:t>
            </a:r>
            <a:r>
              <a:rPr kumimoji="1" lang="ja-JP" altLang="en-US" sz="1200" b="1" dirty="0">
                <a:solidFill>
                  <a:srgbClr val="7030A0"/>
                </a:solidFill>
                <a:latin typeface="ＭＳ 明朝" panose="02020609040205080304" pitchFamily="17" charset="-128"/>
                <a:ea typeface="ＭＳ 明朝" panose="02020609040205080304" pitchFamily="17" charset="-128"/>
              </a:rPr>
              <a:t>情報通信機器を利用した勤怠管理の</a:t>
            </a:r>
            <a:r>
              <a:rPr lang="ja-JP" altLang="en-US" sz="1200" b="1" dirty="0">
                <a:solidFill>
                  <a:srgbClr val="7030A0"/>
                </a:solidFill>
                <a:latin typeface="ＭＳ 明朝" panose="02020609040205080304" pitchFamily="17" charset="-128"/>
                <a:ea typeface="ＭＳ 明朝" panose="02020609040205080304" pitchFamily="17" charset="-128"/>
              </a:rPr>
              <a:t>手段</a:t>
            </a:r>
            <a:r>
              <a:rPr lang="ja-JP" altLang="en-US" sz="1200" b="1" dirty="0">
                <a:latin typeface="ＭＳ 明朝" panose="02020609040205080304" pitchFamily="17" charset="-128"/>
                <a:ea typeface="ＭＳ 明朝" panose="02020609040205080304" pitchFamily="17" charset="-128"/>
              </a:rPr>
              <a:t>については</a:t>
            </a:r>
            <a:r>
              <a:rPr kumimoji="1" lang="ja-JP" altLang="en-US" sz="1200" b="1" dirty="0">
                <a:latin typeface="ＭＳ 明朝" panose="02020609040205080304" pitchFamily="17" charset="-128"/>
                <a:ea typeface="ＭＳ 明朝" panose="02020609040205080304" pitchFamily="17" charset="-128"/>
              </a:rPr>
              <a:t>労働時間の取扱いに特有な事象が生じます。</a:t>
            </a:r>
            <a:r>
              <a:rPr lang="ja-JP" altLang="en-US" sz="1200" b="1" dirty="0">
                <a:latin typeface="ＭＳ 明朝" panose="02020609040205080304" pitchFamily="17" charset="-128"/>
                <a:ea typeface="ＭＳ 明朝" panose="02020609040205080304" pitchFamily="17" charset="-128"/>
              </a:rPr>
              <a:t>下記にまとめてみたので参照にして労使管理で労務管理しやすい環境づくりをするようにしてください。</a:t>
            </a:r>
            <a:endParaRPr kumimoji="1" lang="en-US" altLang="ja-JP" sz="1200" b="1" dirty="0">
              <a:latin typeface="ＭＳ 明朝" panose="02020609040205080304" pitchFamily="17" charset="-128"/>
              <a:ea typeface="ＭＳ 明朝" panose="02020609040205080304" pitchFamily="17" charset="-128"/>
            </a:endParaRPr>
          </a:p>
        </p:txBody>
      </p:sp>
      <p:sp>
        <p:nvSpPr>
          <p:cNvPr id="20" name="角丸四角形 19"/>
          <p:cNvSpPr/>
          <p:nvPr/>
        </p:nvSpPr>
        <p:spPr>
          <a:xfrm>
            <a:off x="82426" y="1495391"/>
            <a:ext cx="1630079" cy="2979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t>・勤怠管理の手段</a:t>
            </a:r>
            <a:endParaRPr kumimoji="1" lang="ja-JP" altLang="en-US" sz="1200" dirty="0"/>
          </a:p>
        </p:txBody>
      </p:sp>
      <p:graphicFrame>
        <p:nvGraphicFramePr>
          <p:cNvPr id="16" name="表 15"/>
          <p:cNvGraphicFramePr>
            <a:graphicFrameLocks noGrp="1"/>
          </p:cNvGraphicFramePr>
          <p:nvPr>
            <p:extLst>
              <p:ext uri="{D42A27DB-BD31-4B8C-83A1-F6EECF244321}">
                <p14:modId xmlns:p14="http://schemas.microsoft.com/office/powerpoint/2010/main" val="740969086"/>
              </p:ext>
            </p:extLst>
          </p:nvPr>
        </p:nvGraphicFramePr>
        <p:xfrm>
          <a:off x="116994" y="1817222"/>
          <a:ext cx="9448344" cy="3865012"/>
        </p:xfrm>
        <a:graphic>
          <a:graphicData uri="http://schemas.openxmlformats.org/drawingml/2006/table">
            <a:tbl>
              <a:tblPr firstRow="1" bandRow="1">
                <a:tableStyleId>{93296810-A885-4BE3-A3E7-6D5BEEA58F35}</a:tableStyleId>
              </a:tblPr>
              <a:tblGrid>
                <a:gridCol w="2854350">
                  <a:extLst>
                    <a:ext uri="{9D8B030D-6E8A-4147-A177-3AD203B41FA5}">
                      <a16:colId xmlns:a16="http://schemas.microsoft.com/office/drawing/2014/main" val="689051328"/>
                    </a:ext>
                  </a:extLst>
                </a:gridCol>
                <a:gridCol w="3125011">
                  <a:extLst>
                    <a:ext uri="{9D8B030D-6E8A-4147-A177-3AD203B41FA5}">
                      <a16:colId xmlns:a16="http://schemas.microsoft.com/office/drawing/2014/main" val="1557915314"/>
                    </a:ext>
                  </a:extLst>
                </a:gridCol>
                <a:gridCol w="3468983">
                  <a:extLst>
                    <a:ext uri="{9D8B030D-6E8A-4147-A177-3AD203B41FA5}">
                      <a16:colId xmlns:a16="http://schemas.microsoft.com/office/drawing/2014/main" val="1083232209"/>
                    </a:ext>
                  </a:extLst>
                </a:gridCol>
              </a:tblGrid>
              <a:tr h="256072">
                <a:tc>
                  <a:txBody>
                    <a:bodyPr/>
                    <a:lstStyle/>
                    <a:p>
                      <a:r>
                        <a:rPr kumimoji="1" lang="ja-JP" altLang="en-US" sz="1200" dirty="0"/>
                        <a:t>　　　　勤怠管理の方法</a:t>
                      </a:r>
                    </a:p>
                  </a:txBody>
                  <a:tcPr/>
                </a:tc>
                <a:tc>
                  <a:txBody>
                    <a:bodyPr/>
                    <a:lstStyle/>
                    <a:p>
                      <a:r>
                        <a:rPr kumimoji="1" lang="ja-JP" altLang="en-US" sz="1200" dirty="0"/>
                        <a:t>　　　　導入のメリット</a:t>
                      </a:r>
                    </a:p>
                  </a:txBody>
                  <a:tcPr/>
                </a:tc>
                <a:tc>
                  <a:txBody>
                    <a:bodyPr/>
                    <a:lstStyle/>
                    <a:p>
                      <a:r>
                        <a:rPr kumimoji="1" lang="ja-JP" altLang="en-US" sz="1200" dirty="0"/>
                        <a:t>　　留意すべき点（デメリット）</a:t>
                      </a:r>
                    </a:p>
                  </a:txBody>
                  <a:tcPr/>
                </a:tc>
                <a:extLst>
                  <a:ext uri="{0D108BD9-81ED-4DB2-BD59-A6C34878D82A}">
                    <a16:rowId xmlns:a16="http://schemas.microsoft.com/office/drawing/2014/main" val="2663438960"/>
                  </a:ext>
                </a:extLst>
              </a:tr>
              <a:tr h="597502">
                <a:tc>
                  <a:txBody>
                    <a:bodyPr/>
                    <a:lstStyle/>
                    <a:p>
                      <a:r>
                        <a:rPr kumimoji="1" lang="ja-JP" altLang="en-US" sz="1200" b="1" dirty="0">
                          <a:solidFill>
                            <a:srgbClr val="0070C0"/>
                          </a:solidFill>
                        </a:rPr>
                        <a:t>Ｅメール</a:t>
                      </a:r>
                      <a:endParaRPr kumimoji="1" lang="en-US" altLang="ja-JP" sz="1200" b="1" dirty="0">
                        <a:solidFill>
                          <a:srgbClr val="0070C0"/>
                        </a:solidFill>
                      </a:endParaRPr>
                    </a:p>
                    <a:p>
                      <a:endParaRPr kumimoji="1" lang="en-US" altLang="ja-JP" sz="1200" b="1" dirty="0">
                        <a:solidFill>
                          <a:srgbClr val="0070C0"/>
                        </a:solidFill>
                      </a:endParaRPr>
                    </a:p>
                    <a:p>
                      <a:endParaRPr kumimoji="1" lang="ja-JP" altLang="en-US" sz="1200" b="1" dirty="0">
                        <a:solidFill>
                          <a:srgbClr val="0070C0"/>
                        </a:solidFill>
                      </a:endParaRPr>
                    </a:p>
                  </a:txBody>
                  <a:tcPr/>
                </a:tc>
                <a:tc>
                  <a:txBody>
                    <a:bodyPr/>
                    <a:lstStyle/>
                    <a:p>
                      <a:r>
                        <a:rPr kumimoji="1" lang="ja-JP" altLang="en-US" sz="1200" b="1" dirty="0">
                          <a:solidFill>
                            <a:srgbClr val="0070C0"/>
                          </a:solidFill>
                        </a:rPr>
                        <a:t>・使い慣れている人が多い。</a:t>
                      </a:r>
                      <a:endParaRPr kumimoji="1" lang="en-US" altLang="ja-JP" sz="1200" b="1" dirty="0">
                        <a:solidFill>
                          <a:srgbClr val="0070C0"/>
                        </a:solidFill>
                      </a:endParaRPr>
                    </a:p>
                    <a:p>
                      <a:r>
                        <a:rPr kumimoji="1" lang="ja-JP" altLang="en-US" sz="1200" b="1" dirty="0">
                          <a:solidFill>
                            <a:srgbClr val="0070C0"/>
                          </a:solidFill>
                        </a:rPr>
                        <a:t>・業務の報告を同時に行いやすい。</a:t>
                      </a:r>
                      <a:endParaRPr kumimoji="1" lang="en-US" altLang="ja-JP" sz="1200" b="1" dirty="0">
                        <a:solidFill>
                          <a:srgbClr val="0070C0"/>
                        </a:solidFill>
                      </a:endParaRPr>
                    </a:p>
                    <a:p>
                      <a:r>
                        <a:rPr kumimoji="1" lang="ja-JP" altLang="en-US" sz="1200" b="1" dirty="0">
                          <a:solidFill>
                            <a:srgbClr val="0070C0"/>
                          </a:solidFill>
                        </a:rPr>
                        <a:t>・担当部署も一括で記録を共有できる。</a:t>
                      </a:r>
                    </a:p>
                  </a:txBody>
                  <a:tcPr/>
                </a:tc>
                <a:tc>
                  <a:txBody>
                    <a:bodyPr/>
                    <a:lstStyle/>
                    <a:p>
                      <a:r>
                        <a:rPr kumimoji="1" lang="ja-JP" altLang="en-US" sz="1200" b="1" dirty="0">
                          <a:solidFill>
                            <a:srgbClr val="0070C0"/>
                          </a:solidFill>
                        </a:rPr>
                        <a:t>・時間外、休日等に業務報告を求めたり、業務</a:t>
                      </a:r>
                      <a:endParaRPr kumimoji="1" lang="en-US" altLang="ja-JP" sz="1200" b="1" dirty="0">
                        <a:solidFill>
                          <a:srgbClr val="0070C0"/>
                        </a:solidFill>
                      </a:endParaRPr>
                    </a:p>
                    <a:p>
                      <a:r>
                        <a:rPr kumimoji="1" lang="ja-JP" altLang="en-US" sz="1200" b="1" dirty="0">
                          <a:solidFill>
                            <a:srgbClr val="0070C0"/>
                          </a:solidFill>
                        </a:rPr>
                        <a:t>　依頼指示等により勤務者が長時間労働の要因</a:t>
                      </a:r>
                      <a:endParaRPr kumimoji="1" lang="en-US" altLang="ja-JP" sz="1200" b="1" dirty="0">
                        <a:solidFill>
                          <a:srgbClr val="0070C0"/>
                        </a:solidFill>
                      </a:endParaRPr>
                    </a:p>
                    <a:p>
                      <a:r>
                        <a:rPr kumimoji="1" lang="ja-JP" altLang="en-US" sz="1200" b="1" dirty="0">
                          <a:solidFill>
                            <a:srgbClr val="0070C0"/>
                          </a:solidFill>
                        </a:rPr>
                        <a:t>　になりうる。</a:t>
                      </a:r>
                    </a:p>
                  </a:txBody>
                  <a:tcPr/>
                </a:tc>
                <a:extLst>
                  <a:ext uri="{0D108BD9-81ED-4DB2-BD59-A6C34878D82A}">
                    <a16:rowId xmlns:a16="http://schemas.microsoft.com/office/drawing/2014/main" val="230347866"/>
                  </a:ext>
                </a:extLst>
              </a:tr>
              <a:tr h="938932">
                <a:tc>
                  <a:txBody>
                    <a:bodyPr/>
                    <a:lstStyle/>
                    <a:p>
                      <a:r>
                        <a:rPr kumimoji="1" lang="en-US" altLang="ja-JP" sz="1200" b="1" dirty="0">
                          <a:solidFill>
                            <a:srgbClr val="0070C0"/>
                          </a:solidFill>
                        </a:rPr>
                        <a:t>LINE</a:t>
                      </a:r>
                      <a:r>
                        <a:rPr kumimoji="1" lang="ja-JP" altLang="en-US" sz="1200" b="1" dirty="0">
                          <a:solidFill>
                            <a:srgbClr val="0070C0"/>
                          </a:solidFill>
                        </a:rPr>
                        <a:t>等</a:t>
                      </a:r>
                    </a:p>
                  </a:txBody>
                  <a:tcPr/>
                </a:tc>
                <a:tc>
                  <a:txBody>
                    <a:bodyPr/>
                    <a:lstStyle/>
                    <a:p>
                      <a:r>
                        <a:rPr kumimoji="1" lang="ja-JP" altLang="en-US" sz="1200" b="1" dirty="0">
                          <a:solidFill>
                            <a:srgbClr val="0070C0"/>
                          </a:solidFill>
                        </a:rPr>
                        <a:t>・使い慣れている人が多い。</a:t>
                      </a:r>
                      <a:endParaRPr kumimoji="1" lang="en-US" altLang="ja-JP" sz="1200" b="1" dirty="0">
                        <a:solidFill>
                          <a:srgbClr val="0070C0"/>
                        </a:solidFill>
                      </a:endParaRPr>
                    </a:p>
                    <a:p>
                      <a:r>
                        <a:rPr kumimoji="1" lang="ja-JP" altLang="en-US" sz="1200" b="1" dirty="0">
                          <a:solidFill>
                            <a:srgbClr val="0070C0"/>
                          </a:solidFill>
                        </a:rPr>
                        <a:t>・Ｅメール等より情報のやり取りに時間が</a:t>
                      </a:r>
                      <a:endParaRPr kumimoji="1" lang="en-US" altLang="ja-JP" sz="1200" b="1" dirty="0">
                        <a:solidFill>
                          <a:srgbClr val="0070C0"/>
                        </a:solidFill>
                      </a:endParaRPr>
                    </a:p>
                    <a:p>
                      <a:r>
                        <a:rPr kumimoji="1" lang="ja-JP" altLang="en-US" sz="1200" b="1" dirty="0">
                          <a:solidFill>
                            <a:srgbClr val="0070C0"/>
                          </a:solidFill>
                        </a:rPr>
                        <a:t>　かからない。</a:t>
                      </a:r>
                      <a:endParaRPr kumimoji="1" lang="en-US" altLang="ja-JP" sz="1200" b="1" dirty="0">
                        <a:solidFill>
                          <a:srgbClr val="0070C0"/>
                        </a:solidFill>
                      </a:endParaRPr>
                    </a:p>
                    <a:p>
                      <a:r>
                        <a:rPr kumimoji="1" lang="ja-JP" altLang="en-US" sz="1200" b="1" dirty="0">
                          <a:solidFill>
                            <a:srgbClr val="0070C0"/>
                          </a:solidFill>
                        </a:rPr>
                        <a:t>・コミュニケーションが取りやすい。</a:t>
                      </a:r>
                    </a:p>
                  </a:txBody>
                  <a:tcPr/>
                </a:tc>
                <a:tc>
                  <a:txBody>
                    <a:bodyPr/>
                    <a:lstStyle/>
                    <a:p>
                      <a:r>
                        <a:rPr kumimoji="1" lang="ja-JP" altLang="en-US" sz="1200" b="1" dirty="0">
                          <a:solidFill>
                            <a:srgbClr val="0070C0"/>
                          </a:solidFill>
                        </a:rPr>
                        <a:t>・時間外、休日等に業務報告を求めたり、業務</a:t>
                      </a:r>
                      <a:endParaRPr kumimoji="1" lang="en-US" altLang="ja-JP" sz="1200" b="1" dirty="0">
                        <a:solidFill>
                          <a:srgbClr val="0070C0"/>
                        </a:solidFill>
                      </a:endParaRPr>
                    </a:p>
                    <a:p>
                      <a:r>
                        <a:rPr kumimoji="1" lang="ja-JP" altLang="en-US" sz="1200" b="1" dirty="0">
                          <a:solidFill>
                            <a:srgbClr val="0070C0"/>
                          </a:solidFill>
                        </a:rPr>
                        <a:t>　依頼指示等により長時間労働の要因になり</a:t>
                      </a:r>
                      <a:r>
                        <a:rPr kumimoji="1" lang="ja-JP" altLang="en-US" sz="1200" b="1" dirty="0" err="1">
                          <a:solidFill>
                            <a:srgbClr val="0070C0"/>
                          </a:solidFill>
                        </a:rPr>
                        <a:t>う</a:t>
                      </a:r>
                      <a:endParaRPr kumimoji="1" lang="en-US" altLang="ja-JP" sz="1200" b="1" dirty="0">
                        <a:solidFill>
                          <a:srgbClr val="0070C0"/>
                        </a:solidFill>
                      </a:endParaRPr>
                    </a:p>
                    <a:p>
                      <a:r>
                        <a:rPr kumimoji="1" lang="ja-JP" altLang="en-US" sz="1200" b="1" dirty="0">
                          <a:solidFill>
                            <a:srgbClr val="0070C0"/>
                          </a:solidFill>
                        </a:rPr>
                        <a:t>　る。</a:t>
                      </a:r>
                    </a:p>
                    <a:p>
                      <a:endParaRPr kumimoji="1" lang="ja-JP" altLang="en-US" sz="1200" b="1" dirty="0">
                        <a:solidFill>
                          <a:srgbClr val="0070C0"/>
                        </a:solidFill>
                      </a:endParaRPr>
                    </a:p>
                  </a:txBody>
                  <a:tcPr/>
                </a:tc>
                <a:extLst>
                  <a:ext uri="{0D108BD9-81ED-4DB2-BD59-A6C34878D82A}">
                    <a16:rowId xmlns:a16="http://schemas.microsoft.com/office/drawing/2014/main" val="159539195"/>
                  </a:ext>
                </a:extLst>
              </a:tr>
              <a:tr h="597502">
                <a:tc>
                  <a:txBody>
                    <a:bodyPr/>
                    <a:lstStyle/>
                    <a:p>
                      <a:r>
                        <a:rPr kumimoji="1" lang="ja-JP" altLang="en-US" sz="1200" b="1" dirty="0">
                          <a:solidFill>
                            <a:srgbClr val="0070C0"/>
                          </a:solidFill>
                        </a:rPr>
                        <a:t>勤怠管理ツール</a:t>
                      </a:r>
                    </a:p>
                  </a:txBody>
                  <a:tcPr/>
                </a:tc>
                <a:tc>
                  <a:txBody>
                    <a:bodyPr/>
                    <a:lstStyle/>
                    <a:p>
                      <a:r>
                        <a:rPr kumimoji="1" lang="ja-JP" altLang="en-US" sz="1200" b="1" dirty="0">
                          <a:solidFill>
                            <a:srgbClr val="0070C0"/>
                          </a:solidFill>
                        </a:rPr>
                        <a:t>・Ｅメール通知する必要がない。</a:t>
                      </a:r>
                      <a:endParaRPr kumimoji="1" lang="en-US" altLang="ja-JP" sz="1200" b="1" dirty="0">
                        <a:solidFill>
                          <a:srgbClr val="0070C0"/>
                        </a:solidFill>
                      </a:endParaRPr>
                    </a:p>
                    <a:p>
                      <a:r>
                        <a:rPr kumimoji="1" lang="ja-JP" altLang="en-US" sz="1200" b="1" dirty="0">
                          <a:solidFill>
                            <a:srgbClr val="0070C0"/>
                          </a:solidFill>
                        </a:rPr>
                        <a:t>・大人数を管理しやすい。</a:t>
                      </a:r>
                      <a:endParaRPr kumimoji="1" lang="en-US" altLang="ja-JP" sz="1200" b="1" dirty="0">
                        <a:solidFill>
                          <a:srgbClr val="0070C0"/>
                        </a:solidFill>
                      </a:endParaRPr>
                    </a:p>
                    <a:p>
                      <a:r>
                        <a:rPr kumimoji="1" lang="ja-JP" altLang="en-US" sz="1200" b="1" dirty="0">
                          <a:solidFill>
                            <a:srgbClr val="0070C0"/>
                          </a:solidFill>
                        </a:rPr>
                        <a:t>・担当部署も記録を共有できる。</a:t>
                      </a:r>
                    </a:p>
                  </a:txBody>
                  <a:tcPr/>
                </a:tc>
                <a:tc>
                  <a:txBody>
                    <a:bodyPr/>
                    <a:lstStyle/>
                    <a:p>
                      <a:r>
                        <a:rPr kumimoji="1" lang="ja-JP" altLang="en-US" sz="1200" b="1" dirty="0">
                          <a:solidFill>
                            <a:srgbClr val="0070C0"/>
                          </a:solidFill>
                        </a:rPr>
                        <a:t>・勤怠管理ツールの操作等マニュアル化し、研</a:t>
                      </a:r>
                      <a:endParaRPr kumimoji="1" lang="en-US" altLang="ja-JP" sz="1200" b="1" dirty="0">
                        <a:solidFill>
                          <a:srgbClr val="0070C0"/>
                        </a:solidFill>
                      </a:endParaRPr>
                    </a:p>
                    <a:p>
                      <a:r>
                        <a:rPr kumimoji="1" lang="ja-JP" altLang="en-US" sz="1200" b="1" dirty="0">
                          <a:solidFill>
                            <a:srgbClr val="0070C0"/>
                          </a:solidFill>
                        </a:rPr>
                        <a:t>　修する等適正な指導、教育をしないと誤入力、</a:t>
                      </a:r>
                      <a:endParaRPr kumimoji="1" lang="en-US" altLang="ja-JP" sz="1200" b="1" dirty="0">
                        <a:solidFill>
                          <a:srgbClr val="0070C0"/>
                        </a:solidFill>
                      </a:endParaRPr>
                    </a:p>
                    <a:p>
                      <a:r>
                        <a:rPr kumimoji="1" lang="ja-JP" altLang="en-US" sz="1200" b="1" dirty="0">
                          <a:solidFill>
                            <a:srgbClr val="0070C0"/>
                          </a:solidFill>
                        </a:rPr>
                        <a:t>　未入力等が発生し適正な時間管理ができない。</a:t>
                      </a:r>
                      <a:endParaRPr kumimoji="1" lang="en-US" altLang="ja-JP" sz="1200" b="1" dirty="0">
                        <a:solidFill>
                          <a:srgbClr val="0070C0"/>
                        </a:solidFill>
                      </a:endParaRPr>
                    </a:p>
                  </a:txBody>
                  <a:tcPr/>
                </a:tc>
                <a:extLst>
                  <a:ext uri="{0D108BD9-81ED-4DB2-BD59-A6C34878D82A}">
                    <a16:rowId xmlns:a16="http://schemas.microsoft.com/office/drawing/2014/main" val="1810075679"/>
                  </a:ext>
                </a:extLst>
              </a:tr>
              <a:tr h="768217">
                <a:tc>
                  <a:txBody>
                    <a:bodyPr/>
                    <a:lstStyle/>
                    <a:p>
                      <a:r>
                        <a:rPr kumimoji="1" lang="ja-JP" altLang="en-US" sz="1200" b="1" dirty="0">
                          <a:solidFill>
                            <a:srgbClr val="0070C0"/>
                          </a:solidFill>
                        </a:rPr>
                        <a:t>常時通信可能な状態にする。</a:t>
                      </a:r>
                      <a:endParaRPr kumimoji="1" lang="en-US" altLang="ja-JP" sz="1200" b="1" dirty="0">
                        <a:solidFill>
                          <a:srgbClr val="0070C0"/>
                        </a:solidFill>
                      </a:endParaRPr>
                    </a:p>
                    <a:p>
                      <a:r>
                        <a:rPr kumimoji="1" lang="ja-JP" altLang="en-US" sz="1200" b="1" dirty="0">
                          <a:solidFill>
                            <a:srgbClr val="0070C0"/>
                          </a:solidFill>
                        </a:rPr>
                        <a:t>｛仮想オフィス</a:t>
                      </a:r>
                      <a:r>
                        <a:rPr kumimoji="1" lang="ja-JP" altLang="en-US" sz="1200" b="1" dirty="0">
                          <a:solidFill>
                            <a:srgbClr val="FF0000"/>
                          </a:solidFill>
                        </a:rPr>
                        <a:t>（</a:t>
                      </a:r>
                      <a:r>
                        <a:rPr kumimoji="1" lang="en-US" altLang="ja-JP" sz="1200" b="1" dirty="0">
                          <a:solidFill>
                            <a:srgbClr val="FF0000"/>
                          </a:solidFill>
                        </a:rPr>
                        <a:t>※</a:t>
                      </a:r>
                      <a:r>
                        <a:rPr kumimoji="1" lang="ja-JP" altLang="en-US" sz="1200" b="1" dirty="0">
                          <a:solidFill>
                            <a:srgbClr val="FF0000"/>
                          </a:solidFill>
                        </a:rPr>
                        <a:t>１）</a:t>
                      </a:r>
                      <a:r>
                        <a:rPr kumimoji="1" lang="ja-JP" altLang="en-US" sz="1200" b="1" dirty="0">
                          <a:solidFill>
                            <a:srgbClr val="0070C0"/>
                          </a:solidFill>
                        </a:rPr>
                        <a:t>、グループウェア</a:t>
                      </a:r>
                      <a:r>
                        <a:rPr kumimoji="1" lang="ja-JP" altLang="en-US" sz="1200" b="1" dirty="0">
                          <a:solidFill>
                            <a:srgbClr val="FF0000"/>
                          </a:solidFill>
                        </a:rPr>
                        <a:t>（</a:t>
                      </a:r>
                      <a:r>
                        <a:rPr kumimoji="1" lang="en-US" altLang="ja-JP" sz="1200" b="1" dirty="0">
                          <a:solidFill>
                            <a:srgbClr val="FF0000"/>
                          </a:solidFill>
                        </a:rPr>
                        <a:t>※</a:t>
                      </a:r>
                      <a:r>
                        <a:rPr kumimoji="1" lang="ja-JP" altLang="en-US" sz="1200" b="1" dirty="0">
                          <a:solidFill>
                            <a:srgbClr val="FF0000"/>
                          </a:solidFill>
                        </a:rPr>
                        <a:t>２）</a:t>
                      </a:r>
                      <a:r>
                        <a:rPr kumimoji="1" lang="ja-JP" altLang="en-US" sz="1200" b="1" dirty="0">
                          <a:solidFill>
                            <a:srgbClr val="0070C0"/>
                          </a:solidFill>
                        </a:rPr>
                        <a:t>｝</a:t>
                      </a:r>
                    </a:p>
                  </a:txBody>
                  <a:tcPr/>
                </a:tc>
                <a:tc>
                  <a:txBody>
                    <a:bodyPr/>
                    <a:lstStyle/>
                    <a:p>
                      <a:r>
                        <a:rPr kumimoji="1" lang="ja-JP" altLang="en-US" sz="1200" b="1" dirty="0">
                          <a:solidFill>
                            <a:srgbClr val="0070C0"/>
                          </a:solidFill>
                        </a:rPr>
                        <a:t>・個別に報告する手間がからない。</a:t>
                      </a:r>
                      <a:endParaRPr kumimoji="1" lang="en-US" altLang="ja-JP" sz="1200" b="1" dirty="0">
                        <a:solidFill>
                          <a:srgbClr val="0070C0"/>
                        </a:solidFill>
                      </a:endParaRPr>
                    </a:p>
                    <a:p>
                      <a:r>
                        <a:rPr kumimoji="1" lang="ja-JP" altLang="en-US" sz="1200" b="1" dirty="0">
                          <a:solidFill>
                            <a:srgbClr val="0070C0"/>
                          </a:solidFill>
                        </a:rPr>
                        <a:t>・あたかもオフィスに出勤したように音声</a:t>
                      </a:r>
                      <a:endParaRPr kumimoji="1" lang="en-US" altLang="ja-JP" sz="1200" b="1" dirty="0">
                        <a:solidFill>
                          <a:srgbClr val="0070C0"/>
                        </a:solidFill>
                      </a:endParaRPr>
                    </a:p>
                    <a:p>
                      <a:r>
                        <a:rPr kumimoji="1" lang="ja-JP" altLang="en-US" sz="1200" b="1" dirty="0">
                          <a:solidFill>
                            <a:srgbClr val="0070C0"/>
                          </a:solidFill>
                        </a:rPr>
                        <a:t>　や映像を通じてコミュニケーションを</a:t>
                      </a:r>
                      <a:endParaRPr kumimoji="1" lang="en-US" altLang="ja-JP" sz="1200" b="1" dirty="0">
                        <a:solidFill>
                          <a:srgbClr val="0070C0"/>
                        </a:solidFill>
                      </a:endParaRPr>
                    </a:p>
                    <a:p>
                      <a:r>
                        <a:rPr kumimoji="1" lang="ja-JP" altLang="en-US" sz="1200" b="1" dirty="0">
                          <a:solidFill>
                            <a:srgbClr val="0070C0"/>
                          </a:solidFill>
                        </a:rPr>
                        <a:t>　とりながら勤務できるので、孤独感が解</a:t>
                      </a:r>
                      <a:endParaRPr kumimoji="1" lang="en-US" altLang="ja-JP" sz="1200" b="1" dirty="0">
                        <a:solidFill>
                          <a:srgbClr val="0070C0"/>
                        </a:solidFill>
                      </a:endParaRPr>
                    </a:p>
                    <a:p>
                      <a:r>
                        <a:rPr kumimoji="1" lang="ja-JP" altLang="en-US" sz="1200" b="1" dirty="0">
                          <a:solidFill>
                            <a:srgbClr val="0070C0"/>
                          </a:solidFill>
                        </a:rPr>
                        <a:t>　消される。</a:t>
                      </a:r>
                      <a:endParaRPr kumimoji="1" lang="en-US" altLang="ja-JP" sz="1200" b="1" dirty="0">
                        <a:solidFill>
                          <a:srgbClr val="0070C0"/>
                        </a:solidFill>
                      </a:endParaRPr>
                    </a:p>
                  </a:txBody>
                  <a:tcPr/>
                </a:tc>
                <a:tc>
                  <a:txBody>
                    <a:bodyPr/>
                    <a:lstStyle/>
                    <a:p>
                      <a:r>
                        <a:rPr kumimoji="1" lang="ja-JP" altLang="en-US" sz="1200" b="1" dirty="0">
                          <a:solidFill>
                            <a:srgbClr val="0070C0"/>
                          </a:solidFill>
                        </a:rPr>
                        <a:t>・時間外、休日等に業務報告を求めたり、業務</a:t>
                      </a:r>
                      <a:endParaRPr kumimoji="1" lang="en-US" altLang="ja-JP" sz="1200" b="1" dirty="0">
                        <a:solidFill>
                          <a:srgbClr val="0070C0"/>
                        </a:solidFill>
                      </a:endParaRPr>
                    </a:p>
                    <a:p>
                      <a:r>
                        <a:rPr kumimoji="1" lang="ja-JP" altLang="en-US" sz="1200" b="1" dirty="0">
                          <a:solidFill>
                            <a:srgbClr val="0070C0"/>
                          </a:solidFill>
                        </a:rPr>
                        <a:t>　依頼指示等により在宅勤務者が長時間労働の</a:t>
                      </a:r>
                      <a:endParaRPr kumimoji="1" lang="en-US" altLang="ja-JP" sz="1200" b="1" dirty="0">
                        <a:solidFill>
                          <a:srgbClr val="0070C0"/>
                        </a:solidFill>
                      </a:endParaRPr>
                    </a:p>
                    <a:p>
                      <a:r>
                        <a:rPr kumimoji="1" lang="ja-JP" altLang="en-US" sz="1200" b="1" dirty="0">
                          <a:solidFill>
                            <a:srgbClr val="0070C0"/>
                          </a:solidFill>
                        </a:rPr>
                        <a:t>　要因になりうる。</a:t>
                      </a:r>
                    </a:p>
                    <a:p>
                      <a:r>
                        <a:rPr kumimoji="1" lang="ja-JP" altLang="en-US" sz="1200" b="1" dirty="0">
                          <a:solidFill>
                            <a:srgbClr val="0070C0"/>
                          </a:solidFill>
                        </a:rPr>
                        <a:t>・情報ツールの操作等マニュアル化し、研修す</a:t>
                      </a:r>
                      <a:endParaRPr kumimoji="1" lang="en-US" altLang="ja-JP" sz="1200" b="1" dirty="0">
                        <a:solidFill>
                          <a:srgbClr val="0070C0"/>
                        </a:solidFill>
                      </a:endParaRPr>
                    </a:p>
                    <a:p>
                      <a:r>
                        <a:rPr kumimoji="1" lang="ja-JP" altLang="en-US" sz="1200" b="1" dirty="0">
                          <a:solidFill>
                            <a:srgbClr val="0070C0"/>
                          </a:solidFill>
                        </a:rPr>
                        <a:t>　</a:t>
                      </a:r>
                      <a:r>
                        <a:rPr kumimoji="1" lang="ja-JP" altLang="en-US" sz="1200" b="1" dirty="0" err="1">
                          <a:solidFill>
                            <a:srgbClr val="0070C0"/>
                          </a:solidFill>
                        </a:rPr>
                        <a:t>る等</a:t>
                      </a:r>
                      <a:r>
                        <a:rPr kumimoji="1" lang="ja-JP" altLang="en-US" sz="1200" b="1" dirty="0">
                          <a:solidFill>
                            <a:srgbClr val="0070C0"/>
                          </a:solidFill>
                        </a:rPr>
                        <a:t>適正な指導、教育をしないとが勤務状況</a:t>
                      </a:r>
                      <a:endParaRPr kumimoji="1" lang="en-US" altLang="ja-JP" sz="1200" b="1" dirty="0">
                        <a:solidFill>
                          <a:srgbClr val="0070C0"/>
                        </a:solidFill>
                      </a:endParaRPr>
                    </a:p>
                    <a:p>
                      <a:r>
                        <a:rPr kumimoji="1" lang="ja-JP" altLang="en-US" sz="1200" b="1" dirty="0">
                          <a:solidFill>
                            <a:srgbClr val="0070C0"/>
                          </a:solidFill>
                        </a:rPr>
                        <a:t>　が確認できず適正な時間管理ができない。</a:t>
                      </a:r>
                      <a:endParaRPr kumimoji="1" lang="en-US" altLang="ja-JP" sz="1200" b="1" dirty="0">
                        <a:solidFill>
                          <a:srgbClr val="0070C0"/>
                        </a:solidFill>
                      </a:endParaRPr>
                    </a:p>
                    <a:p>
                      <a:r>
                        <a:rPr kumimoji="1" lang="ja-JP" altLang="en-US" sz="1200" b="1" dirty="0">
                          <a:solidFill>
                            <a:srgbClr val="0070C0"/>
                          </a:solidFill>
                        </a:rPr>
                        <a:t>・月額使用料等の費用が発生する場合がある。</a:t>
                      </a:r>
                      <a:endParaRPr kumimoji="1" lang="en-US" altLang="ja-JP" sz="1200" b="1" dirty="0">
                        <a:solidFill>
                          <a:srgbClr val="0070C0"/>
                        </a:solidFill>
                      </a:endParaRPr>
                    </a:p>
                  </a:txBody>
                  <a:tcPr/>
                </a:tc>
                <a:extLst>
                  <a:ext uri="{0D108BD9-81ED-4DB2-BD59-A6C34878D82A}">
                    <a16:rowId xmlns:a16="http://schemas.microsoft.com/office/drawing/2014/main" val="2581377231"/>
                  </a:ext>
                </a:extLst>
              </a:tr>
            </a:tbl>
          </a:graphicData>
        </a:graphic>
      </p:graphicFrame>
      <p:grpSp>
        <p:nvGrpSpPr>
          <p:cNvPr id="9" name="グループ化 8"/>
          <p:cNvGrpSpPr/>
          <p:nvPr/>
        </p:nvGrpSpPr>
        <p:grpSpPr>
          <a:xfrm>
            <a:off x="2144688" y="2191646"/>
            <a:ext cx="586723" cy="2134170"/>
            <a:chOff x="1892659" y="2417915"/>
            <a:chExt cx="586723" cy="2134170"/>
          </a:xfrm>
        </p:grpSpPr>
        <p:pic>
          <p:nvPicPr>
            <p:cNvPr id="19" name="図 18" descr="画面の領域"/>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92659" y="2417915"/>
              <a:ext cx="504057" cy="494270"/>
            </a:xfrm>
            <a:prstGeom prst="rect">
              <a:avLst/>
            </a:prstGeom>
          </p:spPr>
        </p:pic>
        <p:pic>
          <p:nvPicPr>
            <p:cNvPr id="8" name="図 7" descr="画面の領域"/>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2966" y="3126674"/>
              <a:ext cx="496416" cy="653122"/>
            </a:xfrm>
            <a:prstGeom prst="rect">
              <a:avLst/>
            </a:prstGeom>
          </p:spPr>
        </p:pic>
        <p:pic>
          <p:nvPicPr>
            <p:cNvPr id="7" name="図 6" descr="画面の領域"/>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2966" y="3971897"/>
              <a:ext cx="444163" cy="580188"/>
            </a:xfrm>
            <a:prstGeom prst="rect">
              <a:avLst/>
            </a:prstGeom>
          </p:spPr>
        </p:pic>
      </p:grpSp>
      <p:pic>
        <p:nvPicPr>
          <p:cNvPr id="25" name="図 24" descr="画面の領域"/>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21898" y="4912899"/>
            <a:ext cx="1226194" cy="576924"/>
          </a:xfrm>
          <a:prstGeom prst="rect">
            <a:avLst/>
          </a:prstGeom>
        </p:spPr>
      </p:pic>
      <p:sp>
        <p:nvSpPr>
          <p:cNvPr id="28" name="テキスト ボックス 27"/>
          <p:cNvSpPr txBox="1"/>
          <p:nvPr/>
        </p:nvSpPr>
        <p:spPr>
          <a:xfrm>
            <a:off x="485504" y="5706105"/>
            <a:ext cx="8928992" cy="830997"/>
          </a:xfrm>
          <a:prstGeom prst="rect">
            <a:avLst/>
          </a:prstGeom>
          <a:noFill/>
          <a:ln>
            <a:solidFill>
              <a:schemeClr val="accent1">
                <a:shade val="50000"/>
              </a:schemeClr>
            </a:solidFill>
          </a:ln>
        </p:spPr>
        <p:txBody>
          <a:bodyPr wrap="square" rtlCol="0">
            <a:spAutoFit/>
          </a:bodyPr>
          <a:lstStyle/>
          <a:p>
            <a:r>
              <a:rPr lang="en-US" altLang="ja-JP" sz="1200" b="1" dirty="0">
                <a:solidFill>
                  <a:srgbClr val="FF0000"/>
                </a:solidFill>
              </a:rPr>
              <a:t>※</a:t>
            </a:r>
            <a:r>
              <a:rPr lang="ja-JP" altLang="en-US" sz="1200" b="1" dirty="0">
                <a:solidFill>
                  <a:srgbClr val="FF0000"/>
                </a:solidFill>
              </a:rPr>
              <a:t>１：立体映像や音声通信可能なソフトウェアを利用しオフィスに出勤したかのようにテレワーク勤務を行うことで、テレワー</a:t>
            </a:r>
            <a:endParaRPr lang="en-US" altLang="ja-JP" sz="1200" b="1" dirty="0">
              <a:solidFill>
                <a:srgbClr val="FF0000"/>
              </a:solidFill>
            </a:endParaRPr>
          </a:p>
          <a:p>
            <a:r>
              <a:rPr lang="ja-JP" altLang="en-US" sz="1200" b="1" dirty="0">
                <a:solidFill>
                  <a:srgbClr val="FF0000"/>
                </a:solidFill>
              </a:rPr>
              <a:t>　　　ク専用のアプリケーションソフトが存在します。</a:t>
            </a:r>
            <a:endParaRPr lang="en-US" altLang="ja-JP" sz="1200" b="1" dirty="0">
              <a:solidFill>
                <a:srgbClr val="FF0000"/>
              </a:solidFill>
            </a:endParaRPr>
          </a:p>
          <a:p>
            <a:r>
              <a:rPr lang="en-US" altLang="ja-JP" sz="1200" b="1" dirty="0">
                <a:solidFill>
                  <a:srgbClr val="FF0000"/>
                </a:solidFill>
              </a:rPr>
              <a:t>※</a:t>
            </a:r>
            <a:r>
              <a:rPr lang="ja-JP" altLang="en-US" sz="1200" b="1" dirty="0">
                <a:solidFill>
                  <a:srgbClr val="FF0000"/>
                </a:solidFill>
              </a:rPr>
              <a:t>２：企業など組織内のコンピュータネットワークを活用した情報共有のためのアプリケーションソフト。コンピュータ（の利</a:t>
            </a:r>
            <a:endParaRPr lang="en-US" altLang="ja-JP" sz="1200" b="1" dirty="0">
              <a:solidFill>
                <a:srgbClr val="FF0000"/>
              </a:solidFill>
            </a:endParaRPr>
          </a:p>
          <a:p>
            <a:r>
              <a:rPr lang="ja-JP" altLang="en-US" sz="1200" b="1" dirty="0">
                <a:solidFill>
                  <a:srgbClr val="FF0000"/>
                </a:solidFill>
              </a:rPr>
              <a:t>　　　用者）同士で情報の交換や共有、またスケジュール管理等の業務に利用されます。</a:t>
            </a:r>
            <a:endParaRPr lang="en-US" altLang="ja-JP" sz="1200" b="1" dirty="0">
              <a:solidFill>
                <a:srgbClr val="FF0000"/>
              </a:solidFill>
            </a:endParaRPr>
          </a:p>
        </p:txBody>
      </p:sp>
      <p:sp>
        <p:nvSpPr>
          <p:cNvPr id="15" name="タイトル 1"/>
          <p:cNvSpPr>
            <a:spLocks noGrp="1"/>
          </p:cNvSpPr>
          <p:nvPr>
            <p:ph type="title"/>
          </p:nvPr>
        </p:nvSpPr>
        <p:spPr>
          <a:xfrm>
            <a:off x="0" y="0"/>
            <a:ext cx="9900000" cy="540000"/>
          </a:xfrm>
        </p:spPr>
        <p:txBody>
          <a:bodyPr/>
          <a:lstStyle/>
          <a:p>
            <a:pPr algn="l"/>
            <a:r>
              <a:rPr lang="en-US" altLang="ja-JP" dirty="0"/>
              <a:t>I</a:t>
            </a:r>
            <a:r>
              <a:rPr lang="ja-JP" altLang="en-US" dirty="0"/>
              <a:t>　介護労働者全体（訪問・施設）に共通する事項</a:t>
            </a:r>
            <a:endParaRPr kumimoji="1" lang="ja-JP" altLang="en-US" dirty="0"/>
          </a:p>
        </p:txBody>
      </p:sp>
      <p:sp>
        <p:nvSpPr>
          <p:cNvPr id="17" name="テキスト プレースホルダー 11"/>
          <p:cNvSpPr txBox="1">
            <a:spLocks noGrp="1"/>
          </p:cNvSpPr>
          <p:nvPr>
            <p:ph type="body" sz="quarter" idx="4294967295"/>
          </p:nvPr>
        </p:nvSpPr>
        <p:spPr>
          <a:xfrm>
            <a:off x="116994" y="573195"/>
            <a:ext cx="9656039" cy="343620"/>
          </a:xfrm>
          <a:prstGeom prst="rect">
            <a:avLst/>
          </a:prstGeom>
          <a:solidFill>
            <a:schemeClr val="accent6">
              <a:lumMod val="20000"/>
              <a:lumOff val="80000"/>
            </a:schemeClr>
          </a:solidFill>
        </p:spPr>
        <p:txBody>
          <a:bodyPr wrap="square" rtlCol="0">
            <a:spAutoFit/>
          </a:bodyPr>
          <a:lstStyle/>
          <a:p>
            <a:pPr marL="0" indent="0">
              <a:buNone/>
            </a:pPr>
            <a:r>
              <a:rPr lang="ja-JP" altLang="en-US" sz="1800" b="1" dirty="0"/>
              <a:t>（３）労働時間について　</a:t>
            </a:r>
            <a:r>
              <a:rPr lang="en-US" altLang="ja-JP" sz="1800" b="1" dirty="0"/>
              <a:t>Point2(</a:t>
            </a:r>
            <a:r>
              <a:rPr lang="ja-JP" altLang="en-US" sz="1800" b="1" dirty="0"/>
              <a:t>補足）</a:t>
            </a:r>
            <a:r>
              <a:rPr kumimoji="1" lang="ja-JP" altLang="en-US" sz="1800" b="1" dirty="0"/>
              <a:t>労働時間管理方法</a:t>
            </a:r>
            <a:endParaRPr kumimoji="1" lang="en-US" altLang="ja-JP" sz="1800" b="1" dirty="0"/>
          </a:p>
        </p:txBody>
      </p:sp>
    </p:spTree>
    <p:extLst>
      <p:ext uri="{BB962C8B-B14F-4D97-AF65-F5344CB8AC3E}">
        <p14:creationId xmlns:p14="http://schemas.microsoft.com/office/powerpoint/2010/main" val="160614808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36628</TotalTime>
  <Words>7560</Words>
  <Application>Microsoft Office PowerPoint</Application>
  <PresentationFormat>A4 210 x 297 mm</PresentationFormat>
  <Paragraphs>535</Paragraphs>
  <Slides>32</Slides>
  <Notes>4</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32</vt:i4>
      </vt:variant>
    </vt:vector>
  </HeadingPairs>
  <TitlesOfParts>
    <vt:vector size="43" baseType="lpstr">
      <vt:lpstr>ＭＳ 明朝</vt:lpstr>
      <vt:lpstr>Meiryo</vt:lpstr>
      <vt:lpstr>Meiryo</vt:lpstr>
      <vt:lpstr>游ゴシック</vt:lpstr>
      <vt:lpstr>游ゴシック Light</vt:lpstr>
      <vt:lpstr>Arial</vt:lpstr>
      <vt:lpstr>Calibri</vt:lpstr>
      <vt:lpstr>Century</vt:lpstr>
      <vt:lpstr>Segoe UI</vt:lpstr>
      <vt:lpstr>Wingdings</vt:lpstr>
      <vt:lpstr>Office テーマ</vt:lpstr>
      <vt:lpstr>介護従事者に対する労務管理について</vt:lpstr>
      <vt:lpstr>はじめに： 　介護関係に従事する労働者やこれらの介護労働者を使用する社会福祉施設の事業を運営する皆様については労働基準法等介護労働者の労務管理関係の法的知識については、監督署が実施している調査やIT、テレビ等情報メディアを通じ周知しております。しかし、直接沖縄労働局の職員等から説明を受ける機会はそう多くないため、このような機会をいただき大変感謝しております。今回の研修では、主要な労務管理ポイントについて解説した本件資料を用いて説明させていただきたいと思います。 　本件研修だけでなく、介護労働者を使用する事業者の方々や労務管理者の皆様には当該資料をご活用いただだき労働条件の確保・改善に取り組むための参照にしていただければ幸いです。</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　　　　　時間外労働の上限規制について（図）</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I　介護労働者全体（訪問・施設）に共通する事項</vt:lpstr>
      <vt:lpstr>PowerPoint プレゼンテーション</vt:lpstr>
      <vt:lpstr>PowerPoint プレゼンテーション</vt:lpstr>
      <vt:lpstr>I　介護労働者全体（訪問・施設）に共通する事項</vt:lpstr>
      <vt:lpstr>PowerPoint プレゼンテーション</vt:lpstr>
      <vt:lpstr>Ⅱ　訪問介護労働者に関する事項</vt:lpstr>
      <vt:lpstr>（参考資料）</vt:lpstr>
      <vt:lpstr>PowerPoint プレゼンテーション</vt:lpstr>
    </vt:vector>
  </TitlesOfParts>
  <Company>厚生労働省</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厚生労働省ネットワークシステム</dc:creator>
  <cp:lastModifiedBy>瀬底正亮</cp:lastModifiedBy>
  <cp:revision>1859</cp:revision>
  <cp:lastPrinted>2024-12-18T05:30:10Z</cp:lastPrinted>
  <dcterms:created xsi:type="dcterms:W3CDTF">2017-02-21T05:58:49Z</dcterms:created>
  <dcterms:modified xsi:type="dcterms:W3CDTF">2026-07-14T07:56:26Z</dcterms:modified>
</cp:coreProperties>
</file>